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308" r:id="rId9"/>
    <p:sldId id="263" r:id="rId10"/>
    <p:sldId id="307" r:id="rId11"/>
    <p:sldId id="266" r:id="rId12"/>
    <p:sldId id="267" r:id="rId13"/>
    <p:sldId id="268" r:id="rId14"/>
    <p:sldId id="269" r:id="rId15"/>
    <p:sldId id="270" r:id="rId16"/>
    <p:sldId id="271" r:id="rId17"/>
    <p:sldId id="272" r:id="rId18"/>
    <p:sldId id="273" r:id="rId19"/>
    <p:sldId id="310" r:id="rId20"/>
    <p:sldId id="274" r:id="rId21"/>
    <p:sldId id="320" r:id="rId22"/>
    <p:sldId id="275" r:id="rId23"/>
    <p:sldId id="277" r:id="rId24"/>
    <p:sldId id="280" r:id="rId25"/>
    <p:sldId id="281" r:id="rId26"/>
    <p:sldId id="282" r:id="rId27"/>
    <p:sldId id="315" r:id="rId28"/>
    <p:sldId id="283" r:id="rId29"/>
    <p:sldId id="286" r:id="rId30"/>
    <p:sldId id="287" r:id="rId31"/>
    <p:sldId id="288" r:id="rId32"/>
    <p:sldId id="289" r:id="rId33"/>
    <p:sldId id="319" r:id="rId34"/>
    <p:sldId id="302" r:id="rId35"/>
    <p:sldId id="301" r:id="rId36"/>
    <p:sldId id="305" r:id="rId37"/>
    <p:sldId id="317" r:id="rId38"/>
    <p:sldId id="318" r:id="rId39"/>
    <p:sldId id="314" r:id="rId40"/>
    <p:sldId id="323" r:id="rId41"/>
    <p:sldId id="306" r:id="rId42"/>
    <p:sldId id="290" r:id="rId43"/>
    <p:sldId id="311" r:id="rId44"/>
    <p:sldId id="312" r:id="rId45"/>
    <p:sldId id="316" r:id="rId46"/>
    <p:sldId id="321" r:id="rId47"/>
    <p:sldId id="291" r:id="rId48"/>
    <p:sldId id="292" r:id="rId49"/>
    <p:sldId id="293" r:id="rId50"/>
    <p:sldId id="294" r:id="rId51"/>
    <p:sldId id="295" r:id="rId52"/>
    <p:sldId id="296" r:id="rId53"/>
    <p:sldId id="297" r:id="rId54"/>
  </p:sldIdLst>
  <p:sldSz cx="9144000" cy="6858000" type="screen4x3"/>
  <p:notesSz cx="7102475" cy="938847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99"/>
    <a:srgbClr val="990033"/>
    <a:srgbClr val="CE4610"/>
    <a:srgbClr val="F17847"/>
    <a:srgbClr val="A50021"/>
    <a:srgbClr val="3366FF"/>
    <a:srgbClr val="FF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88260" autoAdjust="0"/>
  </p:normalViewPr>
  <p:slideViewPr>
    <p:cSldViewPr>
      <p:cViewPr varScale="1">
        <p:scale>
          <a:sx n="70" d="100"/>
          <a:sy n="70" d="100"/>
        </p:scale>
        <p:origin x="1096" y="18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56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AR" dirty="0"/>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64F4B33-A07B-4952-8530-90D478226375}" type="datetimeFigureOut">
              <a:rPr lang="es-AR" smtClean="0"/>
              <a:t>23/12/23</a:t>
            </a:fld>
            <a:endParaRPr lang="es-AR" dirty="0"/>
          </a:p>
        </p:txBody>
      </p:sp>
      <p:sp>
        <p:nvSpPr>
          <p:cNvPr id="4" name="Marcador de imagen de diapositiva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s-AR" dirty="0"/>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A5A510F-0563-47E7-838B-34CC7EF24E68}" type="slidenum">
              <a:rPr lang="es-AR" smtClean="0"/>
              <a:t>‹Nº›</a:t>
            </a:fld>
            <a:endParaRPr lang="es-AR" dirty="0"/>
          </a:p>
        </p:txBody>
      </p:sp>
    </p:spTree>
    <p:extLst>
      <p:ext uri="{BB962C8B-B14F-4D97-AF65-F5344CB8AC3E}">
        <p14:creationId xmlns:p14="http://schemas.microsoft.com/office/powerpoint/2010/main" val="262084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A5A510F-0563-47E7-838B-34CC7EF24E68}" type="slidenum">
              <a:rPr lang="es-AR" smtClean="0"/>
              <a:t>36</a:t>
            </a:fld>
            <a:endParaRPr lang="es-AR" dirty="0"/>
          </a:p>
        </p:txBody>
      </p:sp>
    </p:spTree>
    <p:extLst>
      <p:ext uri="{BB962C8B-B14F-4D97-AF65-F5344CB8AC3E}">
        <p14:creationId xmlns:p14="http://schemas.microsoft.com/office/powerpoint/2010/main" val="50380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A5A510F-0563-47E7-838B-34CC7EF24E68}" type="slidenum">
              <a:rPr lang="es-AR" smtClean="0"/>
              <a:t>38</a:t>
            </a:fld>
            <a:endParaRPr lang="es-AR" dirty="0"/>
          </a:p>
        </p:txBody>
      </p:sp>
    </p:spTree>
    <p:extLst>
      <p:ext uri="{BB962C8B-B14F-4D97-AF65-F5344CB8AC3E}">
        <p14:creationId xmlns:p14="http://schemas.microsoft.com/office/powerpoint/2010/main" val="369032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A5A510F-0563-47E7-838B-34CC7EF24E68}" type="slidenum">
              <a:rPr lang="es-AR" smtClean="0"/>
              <a:t>45</a:t>
            </a:fld>
            <a:endParaRPr lang="es-AR" dirty="0"/>
          </a:p>
        </p:txBody>
      </p:sp>
    </p:spTree>
    <p:extLst>
      <p:ext uri="{BB962C8B-B14F-4D97-AF65-F5344CB8AC3E}">
        <p14:creationId xmlns:p14="http://schemas.microsoft.com/office/powerpoint/2010/main" val="417430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553E609F-1301-468E-BB7A-8D0237407BB5}" type="slidenum">
              <a:rPr lang="es-ES"/>
              <a:pPr>
                <a:defRPr/>
              </a:pPr>
              <a:t>‹Nº›</a:t>
            </a:fld>
            <a:endParaRPr lang="es-ES" dirty="0"/>
          </a:p>
        </p:txBody>
      </p:sp>
    </p:spTree>
    <p:extLst>
      <p:ext uri="{BB962C8B-B14F-4D97-AF65-F5344CB8AC3E}">
        <p14:creationId xmlns:p14="http://schemas.microsoft.com/office/powerpoint/2010/main" val="391353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FFC77EFA-F1EB-401F-803F-DA63322B3E88}" type="slidenum">
              <a:rPr lang="es-ES"/>
              <a:pPr>
                <a:defRPr/>
              </a:pPr>
              <a:t>‹Nº›</a:t>
            </a:fld>
            <a:endParaRPr lang="es-ES" dirty="0"/>
          </a:p>
        </p:txBody>
      </p:sp>
    </p:spTree>
    <p:extLst>
      <p:ext uri="{BB962C8B-B14F-4D97-AF65-F5344CB8AC3E}">
        <p14:creationId xmlns:p14="http://schemas.microsoft.com/office/powerpoint/2010/main" val="231261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1F31B80D-39C3-48DA-B794-A4D0D4A14E60}" type="slidenum">
              <a:rPr lang="es-ES"/>
              <a:pPr>
                <a:defRPr/>
              </a:pPr>
              <a:t>‹Nº›</a:t>
            </a:fld>
            <a:endParaRPr lang="es-ES" dirty="0"/>
          </a:p>
        </p:txBody>
      </p:sp>
    </p:spTree>
    <p:extLst>
      <p:ext uri="{BB962C8B-B14F-4D97-AF65-F5344CB8AC3E}">
        <p14:creationId xmlns:p14="http://schemas.microsoft.com/office/powerpoint/2010/main" val="318527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6CA69D64-801C-4C5B-BE40-128CB3A92C2E}" type="slidenum">
              <a:rPr lang="es-ES"/>
              <a:pPr>
                <a:defRPr/>
              </a:pPr>
              <a:t>‹Nº›</a:t>
            </a:fld>
            <a:endParaRPr lang="es-ES" dirty="0"/>
          </a:p>
        </p:txBody>
      </p:sp>
    </p:spTree>
    <p:extLst>
      <p:ext uri="{BB962C8B-B14F-4D97-AF65-F5344CB8AC3E}">
        <p14:creationId xmlns:p14="http://schemas.microsoft.com/office/powerpoint/2010/main" val="415760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4CAC6400-BBF5-418B-923A-286E2BD46762}" type="slidenum">
              <a:rPr lang="es-ES"/>
              <a:pPr>
                <a:defRPr/>
              </a:pPr>
              <a:t>‹Nº›</a:t>
            </a:fld>
            <a:endParaRPr lang="es-ES" dirty="0"/>
          </a:p>
        </p:txBody>
      </p:sp>
    </p:spTree>
    <p:extLst>
      <p:ext uri="{BB962C8B-B14F-4D97-AF65-F5344CB8AC3E}">
        <p14:creationId xmlns:p14="http://schemas.microsoft.com/office/powerpoint/2010/main" val="24694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89567ACD-33EA-4ABE-9FF7-8656F0BB3170}" type="slidenum">
              <a:rPr lang="es-ES"/>
              <a:pPr>
                <a:defRPr/>
              </a:pPr>
              <a:t>‹Nº›</a:t>
            </a:fld>
            <a:endParaRPr lang="es-ES" dirty="0"/>
          </a:p>
        </p:txBody>
      </p:sp>
    </p:spTree>
    <p:extLst>
      <p:ext uri="{BB962C8B-B14F-4D97-AF65-F5344CB8AC3E}">
        <p14:creationId xmlns:p14="http://schemas.microsoft.com/office/powerpoint/2010/main" val="425422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9" name="Rectangle 6"/>
          <p:cNvSpPr>
            <a:spLocks noGrp="1" noChangeArrowheads="1"/>
          </p:cNvSpPr>
          <p:nvPr>
            <p:ph type="sldNum" sz="quarter" idx="12"/>
          </p:nvPr>
        </p:nvSpPr>
        <p:spPr>
          <a:ln/>
        </p:spPr>
        <p:txBody>
          <a:bodyPr/>
          <a:lstStyle>
            <a:lvl1pPr>
              <a:defRPr/>
            </a:lvl1pPr>
          </a:lstStyle>
          <a:p>
            <a:pPr>
              <a:defRPr/>
            </a:pPr>
            <a:fld id="{A9A807A0-0F37-438C-81DA-6CC1A217B293}" type="slidenum">
              <a:rPr lang="es-ES"/>
              <a:pPr>
                <a:defRPr/>
              </a:pPr>
              <a:t>‹Nº›</a:t>
            </a:fld>
            <a:endParaRPr lang="es-ES" dirty="0"/>
          </a:p>
        </p:txBody>
      </p:sp>
    </p:spTree>
    <p:extLst>
      <p:ext uri="{BB962C8B-B14F-4D97-AF65-F5344CB8AC3E}">
        <p14:creationId xmlns:p14="http://schemas.microsoft.com/office/powerpoint/2010/main" val="117503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ln/>
        </p:spPr>
        <p:txBody>
          <a:bodyPr/>
          <a:lstStyle>
            <a:lvl1pPr>
              <a:defRPr/>
            </a:lvl1pPr>
          </a:lstStyle>
          <a:p>
            <a:pPr>
              <a:defRPr/>
            </a:pPr>
            <a:fld id="{EB5A9DEE-2814-4F2C-A73E-ED026B09D7F5}" type="slidenum">
              <a:rPr lang="es-ES"/>
              <a:pPr>
                <a:defRPr/>
              </a:pPr>
              <a:t>‹Nº›</a:t>
            </a:fld>
            <a:endParaRPr lang="es-ES" dirty="0"/>
          </a:p>
        </p:txBody>
      </p:sp>
    </p:spTree>
    <p:extLst>
      <p:ext uri="{BB962C8B-B14F-4D97-AF65-F5344CB8AC3E}">
        <p14:creationId xmlns:p14="http://schemas.microsoft.com/office/powerpoint/2010/main" val="191012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ln/>
        </p:spPr>
        <p:txBody>
          <a:bodyPr/>
          <a:lstStyle>
            <a:lvl1pPr>
              <a:defRPr/>
            </a:lvl1pPr>
          </a:lstStyle>
          <a:p>
            <a:pPr>
              <a:defRPr/>
            </a:pPr>
            <a:fld id="{85C2E681-B551-498B-9295-468DBAF09ADD}" type="slidenum">
              <a:rPr lang="es-ES"/>
              <a:pPr>
                <a:defRPr/>
              </a:pPr>
              <a:t>‹Nº›</a:t>
            </a:fld>
            <a:endParaRPr lang="es-ES" dirty="0"/>
          </a:p>
        </p:txBody>
      </p:sp>
    </p:spTree>
    <p:extLst>
      <p:ext uri="{BB962C8B-B14F-4D97-AF65-F5344CB8AC3E}">
        <p14:creationId xmlns:p14="http://schemas.microsoft.com/office/powerpoint/2010/main" val="39094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62DA3FD4-F0E2-472C-8B8D-3B2EAE0BF33E}" type="slidenum">
              <a:rPr lang="es-ES"/>
              <a:pPr>
                <a:defRPr/>
              </a:pPr>
              <a:t>‹Nº›</a:t>
            </a:fld>
            <a:endParaRPr lang="es-ES" dirty="0"/>
          </a:p>
        </p:txBody>
      </p:sp>
    </p:spTree>
    <p:extLst>
      <p:ext uri="{BB962C8B-B14F-4D97-AF65-F5344CB8AC3E}">
        <p14:creationId xmlns:p14="http://schemas.microsoft.com/office/powerpoint/2010/main" val="53041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EB65F999-41ED-4463-9C92-031573A9ACF2}" type="slidenum">
              <a:rPr lang="es-ES"/>
              <a:pPr>
                <a:defRPr/>
              </a:pPr>
              <a:t>‹Nº›</a:t>
            </a:fld>
            <a:endParaRPr lang="es-ES" dirty="0"/>
          </a:p>
        </p:txBody>
      </p:sp>
    </p:spTree>
    <p:extLst>
      <p:ext uri="{BB962C8B-B14F-4D97-AF65-F5344CB8AC3E}">
        <p14:creationId xmlns:p14="http://schemas.microsoft.com/office/powerpoint/2010/main" val="113910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0CB333F-A9B2-4D29-B165-29D5590B58DC}"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395288" y="260350"/>
            <a:ext cx="8353425" cy="693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400"/>
              </a:lnSpc>
            </a:pPr>
            <a:r>
              <a:rPr lang="es-ES" sz="3200" b="1" dirty="0">
                <a:solidFill>
                  <a:srgbClr val="0033CC"/>
                </a:solidFill>
              </a:rPr>
              <a:t>RELACIÓN AGUA SUPERFICIAL  </a:t>
            </a:r>
          </a:p>
          <a:p>
            <a:pPr algn="ctr" eaLnBrk="1" hangingPunct="1">
              <a:lnSpc>
                <a:spcPts val="4400"/>
              </a:lnSpc>
            </a:pPr>
            <a:r>
              <a:rPr lang="es-ES" sz="3200" b="1" dirty="0">
                <a:solidFill>
                  <a:srgbClr val="0033CC"/>
                </a:solidFill>
              </a:rPr>
              <a:t>AGUA SUBTERRÁNEA</a:t>
            </a:r>
          </a:p>
          <a:p>
            <a:pPr algn="ctr" eaLnBrk="1" hangingPunct="1">
              <a:lnSpc>
                <a:spcPts val="4400"/>
              </a:lnSpc>
            </a:pPr>
            <a:r>
              <a:rPr lang="es-ES" sz="3200" b="1" dirty="0">
                <a:solidFill>
                  <a:srgbClr val="0033CC"/>
                </a:solidFill>
              </a:rPr>
              <a:t>EN HUMEDALES</a:t>
            </a:r>
          </a:p>
          <a:p>
            <a:pPr algn="ctr" eaLnBrk="1" hangingPunct="1">
              <a:lnSpc>
                <a:spcPts val="4400"/>
              </a:lnSpc>
            </a:pPr>
            <a:r>
              <a:rPr lang="es-AR" sz="2800" b="1" dirty="0">
                <a:solidFill>
                  <a:srgbClr val="0033CC"/>
                </a:solidFill>
              </a:rPr>
              <a:t>IMPACTO DE LA POLDERIZACIÓN</a:t>
            </a:r>
          </a:p>
          <a:p>
            <a:pPr algn="ctr" eaLnBrk="1" hangingPunct="1">
              <a:lnSpc>
                <a:spcPts val="3000"/>
              </a:lnSpc>
            </a:pPr>
            <a:r>
              <a:rPr lang="es-AR" sz="2800" b="1" dirty="0">
                <a:solidFill>
                  <a:srgbClr val="0033CC"/>
                </a:solidFill>
              </a:rPr>
              <a:t>EN LA CUENCA DEL RÍO LUJÁN  </a:t>
            </a:r>
            <a:endParaRPr lang="es-ES" sz="2800" b="1" dirty="0">
              <a:solidFill>
                <a:srgbClr val="0033CC"/>
              </a:solidFill>
            </a:endParaRPr>
          </a:p>
          <a:p>
            <a:pPr algn="ctr" eaLnBrk="1" hangingPunct="1">
              <a:lnSpc>
                <a:spcPts val="3000"/>
              </a:lnSpc>
            </a:pPr>
            <a:endParaRPr lang="es-ES" sz="3000" b="1" dirty="0">
              <a:solidFill>
                <a:srgbClr val="0033CC"/>
              </a:solidFill>
            </a:endParaRPr>
          </a:p>
          <a:p>
            <a:pPr algn="ctr" eaLnBrk="1" hangingPunct="1">
              <a:lnSpc>
                <a:spcPts val="3000"/>
              </a:lnSpc>
            </a:pPr>
            <a:r>
              <a:rPr lang="es-ES" sz="2300" b="1" dirty="0">
                <a:solidFill>
                  <a:srgbClr val="0033CC"/>
                </a:solidFill>
              </a:rPr>
              <a:t>Dr. Geól. Miguel P. Auge</a:t>
            </a:r>
          </a:p>
          <a:p>
            <a:pPr algn="ctr" eaLnBrk="1" hangingPunct="1">
              <a:lnSpc>
                <a:spcPts val="2400"/>
              </a:lnSpc>
            </a:pPr>
            <a:r>
              <a:rPr lang="es-ES" sz="2300" b="1" dirty="0">
                <a:solidFill>
                  <a:srgbClr val="0033CC"/>
                </a:solidFill>
              </a:rPr>
              <a:t>Académico Titular</a:t>
            </a:r>
          </a:p>
          <a:p>
            <a:pPr algn="ctr" eaLnBrk="1" hangingPunct="1">
              <a:lnSpc>
                <a:spcPts val="2400"/>
              </a:lnSpc>
            </a:pPr>
            <a:endParaRPr lang="es-ES" sz="2300" b="1" dirty="0">
              <a:solidFill>
                <a:srgbClr val="0033CC"/>
              </a:solidFill>
            </a:endParaRPr>
          </a:p>
          <a:p>
            <a:pPr algn="ctr" eaLnBrk="1" hangingPunct="1">
              <a:lnSpc>
                <a:spcPts val="2400"/>
              </a:lnSpc>
            </a:pPr>
            <a:r>
              <a:rPr lang="es-ES" sz="2400" b="1" dirty="0">
                <a:solidFill>
                  <a:srgbClr val="0033CC"/>
                </a:solidFill>
              </a:rPr>
              <a:t>Academia Argentina de Ciencias del Ambiente</a:t>
            </a:r>
          </a:p>
          <a:p>
            <a:pPr algn="ctr" eaLnBrk="1" hangingPunct="1">
              <a:lnSpc>
                <a:spcPts val="2600"/>
              </a:lnSpc>
            </a:pPr>
            <a:endParaRPr lang="es-AR" sz="2400" b="1" dirty="0">
              <a:solidFill>
                <a:srgbClr val="0033CC"/>
              </a:solidFill>
            </a:endParaRPr>
          </a:p>
          <a:p>
            <a:pPr algn="ctr" eaLnBrk="1" hangingPunct="1">
              <a:lnSpc>
                <a:spcPts val="2600"/>
              </a:lnSpc>
            </a:pPr>
            <a:r>
              <a:rPr lang="es-AR" sz="2400" b="1" dirty="0">
                <a:solidFill>
                  <a:srgbClr val="0033CC"/>
                </a:solidFill>
              </a:rPr>
              <a:t>Asociación Internacional de Hidrogeólogos</a:t>
            </a:r>
          </a:p>
          <a:p>
            <a:pPr algn="ctr" eaLnBrk="1" hangingPunct="1"/>
            <a:r>
              <a:rPr lang="es-AR" sz="2400" b="1" dirty="0">
                <a:solidFill>
                  <a:srgbClr val="0033CC"/>
                </a:solidFill>
              </a:rPr>
              <a:t>Grupo Argentino</a:t>
            </a:r>
            <a:endParaRPr lang="es-ES" sz="2400" b="1" dirty="0">
              <a:solidFill>
                <a:srgbClr val="0033CC"/>
              </a:solidFill>
            </a:endParaRPr>
          </a:p>
          <a:p>
            <a:pPr algn="ctr" eaLnBrk="1" hangingPunct="1"/>
            <a:endParaRPr lang="es-ES" sz="2300" b="1" dirty="0">
              <a:solidFill>
                <a:srgbClr val="0033CC"/>
              </a:solidFill>
            </a:endParaRPr>
          </a:p>
          <a:p>
            <a:pPr algn="ctr" eaLnBrk="1" hangingPunct="1"/>
            <a:r>
              <a:rPr lang="es-ES" sz="2300" b="1" dirty="0">
                <a:solidFill>
                  <a:srgbClr val="0033CC"/>
                </a:solidFill>
              </a:rPr>
              <a:t>miguelauge66@gmail.com</a:t>
            </a:r>
          </a:p>
          <a:p>
            <a:pPr algn="ctr" eaLnBrk="1" hangingPunct="1"/>
            <a:endParaRPr lang="es-ES" sz="2000" b="1" dirty="0">
              <a:solidFill>
                <a:srgbClr val="A50021"/>
              </a:solidFill>
            </a:endParaRPr>
          </a:p>
          <a:p>
            <a:pPr algn="ctr" eaLnBrk="1" hangingPunct="1"/>
            <a:r>
              <a:rPr lang="es-ES" sz="2200"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MisDoc\ACADEMIA\Delta del Paraná_ Delta Medio _ Wild Fish Aquarium_files\De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920750"/>
            <a:ext cx="7061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6329225" y="333574"/>
            <a:ext cx="1773375" cy="523220"/>
          </a:xfrm>
          <a:prstGeom prst="rect">
            <a:avLst/>
          </a:prstGeom>
          <a:noFill/>
        </p:spPr>
        <p:txBody>
          <a:bodyPr wrap="square" rtlCol="0">
            <a:spAutoFit/>
          </a:bodyPr>
          <a:lstStyle/>
          <a:p>
            <a:r>
              <a:rPr lang="es-ES" sz="2800" b="1" dirty="0"/>
              <a:t>Figura 2</a:t>
            </a:r>
          </a:p>
        </p:txBody>
      </p:sp>
    </p:spTree>
    <p:extLst>
      <p:ext uri="{BB962C8B-B14F-4D97-AF65-F5344CB8AC3E}">
        <p14:creationId xmlns:p14="http://schemas.microsoft.com/office/powerpoint/2010/main" val="189880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95288" y="279400"/>
            <a:ext cx="8353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es-ES" sz="2800" b="1" dirty="0"/>
              <a:t>Figura 3</a:t>
            </a:r>
          </a:p>
          <a:p>
            <a:pPr algn="ctr">
              <a:defRPr/>
            </a:pPr>
            <a:r>
              <a:rPr lang="es-ES" sz="2800" b="1" dirty="0">
                <a:solidFill>
                  <a:srgbClr val="A50021"/>
                </a:solidFill>
              </a:rPr>
              <a:t> </a:t>
            </a:r>
            <a:r>
              <a:rPr lang="es-ES" sz="2800" b="1" dirty="0">
                <a:solidFill>
                  <a:srgbClr val="A50021"/>
                </a:solidFill>
                <a:effectLst>
                  <a:outerShdw blurRad="38100" dist="38100" dir="2700000" algn="tl">
                    <a:srgbClr val="000000"/>
                  </a:outerShdw>
                </a:effectLst>
              </a:rPr>
              <a:t>HUMEDAL ESTEROS DEL IBERÁ</a:t>
            </a:r>
            <a:r>
              <a:rPr lang="es-AR" sz="2800" dirty="0">
                <a:solidFill>
                  <a:schemeClr val="accent2"/>
                </a:solidFill>
                <a:effectLst>
                  <a:outerShdw blurRad="38100" dist="38100" dir="2700000" algn="tl">
                    <a:srgbClr val="000000"/>
                  </a:outerShdw>
                </a:effectLst>
              </a:rPr>
              <a:t>	</a:t>
            </a:r>
            <a:endParaRPr lang="es-ES" sz="2800" dirty="0">
              <a:solidFill>
                <a:schemeClr val="accent2"/>
              </a:solidFill>
              <a:effectLst>
                <a:outerShdw blurRad="38100" dist="38100" dir="2700000" algn="tl">
                  <a:srgbClr val="000000"/>
                </a:outerShdw>
              </a:effectLst>
            </a:endParaRPr>
          </a:p>
        </p:txBody>
      </p:sp>
      <p:pic>
        <p:nvPicPr>
          <p:cNvPr id="11267" name="Picture 3" descr="figur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68413"/>
            <a:ext cx="50895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95288" y="279400"/>
            <a:ext cx="8353425" cy="572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b="1" dirty="0">
                <a:solidFill>
                  <a:srgbClr val="A50021"/>
                </a:solidFill>
              </a:rPr>
              <a:t>TIPOS</a:t>
            </a:r>
            <a:endParaRPr lang="es-ES" sz="2800" dirty="0">
              <a:solidFill>
                <a:srgbClr val="A50021"/>
              </a:solidFill>
            </a:endParaRPr>
          </a:p>
          <a:p>
            <a:pPr algn="just" eaLnBrk="1" hangingPunct="1">
              <a:lnSpc>
                <a:spcPts val="2900"/>
              </a:lnSpc>
            </a:pPr>
            <a:r>
              <a:rPr lang="es-ES" sz="2800" dirty="0">
                <a:solidFill>
                  <a:srgbClr val="0033CC"/>
                </a:solidFill>
              </a:rPr>
              <a:t>	La condición climática (húmeda, árida o intermedia) ejerce un control significativo en el comportamiento hidrológico de los humedales y en la relación agua superficial - subterránea. En este sentido es importante señalar que en la generalidad la relación existe y que la desvinculación hidrodinámica entre ambas, sólo se produce de manera excepcional. </a:t>
            </a:r>
          </a:p>
          <a:p>
            <a:pPr algn="just" eaLnBrk="1" hangingPunct="1">
              <a:lnSpc>
                <a:spcPts val="2900"/>
              </a:lnSpc>
            </a:pPr>
            <a:r>
              <a:rPr lang="es-ES" sz="2800" dirty="0">
                <a:solidFill>
                  <a:srgbClr val="0033CC"/>
                </a:solidFill>
              </a:rPr>
              <a:t>	Bajo condiciones de </a:t>
            </a:r>
            <a:r>
              <a:rPr lang="es-ES" sz="2800" b="1" dirty="0">
                <a:solidFill>
                  <a:srgbClr val="0033CC"/>
                </a:solidFill>
              </a:rPr>
              <a:t>clima húmedo </a:t>
            </a:r>
            <a:r>
              <a:rPr lang="es-ES" sz="2800" dirty="0">
                <a:solidFill>
                  <a:srgbClr val="0033CC"/>
                </a:solidFill>
              </a:rPr>
              <a:t>(la precipitación supera a la evapotranspiración potencial), los humedales son </a:t>
            </a:r>
            <a:r>
              <a:rPr lang="es-ES" sz="2800" b="1" dirty="0">
                <a:solidFill>
                  <a:srgbClr val="0033CC"/>
                </a:solidFill>
              </a:rPr>
              <a:t>efluentes</a:t>
            </a:r>
            <a:r>
              <a:rPr lang="es-ES" sz="2800" dirty="0">
                <a:solidFill>
                  <a:srgbClr val="0033CC"/>
                </a:solidFill>
              </a:rPr>
              <a:t>, constituyendo zonas de descarga natural para el agua subterránea; también se los conoce como </a:t>
            </a:r>
            <a:r>
              <a:rPr lang="es-ES" sz="2800" b="1" dirty="0">
                <a:solidFill>
                  <a:srgbClr val="0033CC"/>
                </a:solidFill>
              </a:rPr>
              <a:t>ganadores (Humedal Delta del Paraná)</a:t>
            </a:r>
            <a:r>
              <a:rPr lang="es-ES" sz="2800" dirty="0">
                <a:solidFill>
                  <a:srgbClr val="0033CC"/>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95288" y="620713"/>
            <a:ext cx="83534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sz="2800" dirty="0">
                <a:solidFill>
                  <a:srgbClr val="0033CC"/>
                </a:solidFill>
              </a:rPr>
              <a:t>	En estas condiciones el agua subterránea puede ser una importante fuente de aporte para el mantenimiento del humedal. La superficie freática se ubica a poca profundidad por fuera del humedal, generalmente a menos de 10 y aún de 5 m, aflorando dentro del mismo. El mayor aporte subterráneo lo genera el flujo somero (agua freática) pero también puede contribuir el flujo intermedio, que se manifiesta a mayor profundidad, típico de acuíferos semiconfinados (Figura 4).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95288" y="44450"/>
            <a:ext cx="83534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es-AR" sz="2800" dirty="0">
                <a:solidFill>
                  <a:schemeClr val="accent2"/>
                </a:solidFill>
              </a:rPr>
              <a:t>	</a:t>
            </a:r>
            <a:r>
              <a:rPr lang="es-ES" sz="2800" b="1" dirty="0"/>
              <a:t>Figura 4</a:t>
            </a:r>
          </a:p>
          <a:p>
            <a:pPr algn="ctr">
              <a:defRPr/>
            </a:pPr>
            <a:r>
              <a:rPr lang="es-ES" sz="2800" b="1" dirty="0">
                <a:solidFill>
                  <a:srgbClr val="A50021"/>
                </a:solidFill>
                <a:effectLst>
                  <a:outerShdw blurRad="38100" dist="38100" dir="2700000" algn="tl">
                    <a:srgbClr val="000000"/>
                  </a:outerShdw>
                </a:effectLst>
              </a:rPr>
              <a:t>HUMEDAL EFLUENTE</a:t>
            </a:r>
          </a:p>
          <a:p>
            <a:pPr algn="ctr">
              <a:defRPr/>
            </a:pPr>
            <a:r>
              <a:rPr lang="es-ES" sz="2800" b="1" dirty="0">
                <a:solidFill>
                  <a:srgbClr val="A50021"/>
                </a:solidFill>
                <a:effectLst>
                  <a:outerShdw blurRad="38100" dist="38100" dir="2700000" algn="tl">
                    <a:srgbClr val="000000"/>
                  </a:outerShdw>
                </a:effectLst>
              </a:rPr>
              <a:t>perfil hidrodinámico</a:t>
            </a:r>
          </a:p>
        </p:txBody>
      </p:sp>
      <p:pic>
        <p:nvPicPr>
          <p:cNvPr id="14339" name="Picture 3" descr="figura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8281987"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95288" y="260350"/>
            <a:ext cx="8353425"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dirty="0">
                <a:solidFill>
                  <a:srgbClr val="0033CC"/>
                </a:solidFill>
              </a:rPr>
              <a:t>	El flujo profundo o regional, normalmente escapa a la descarga subterránea local.</a:t>
            </a:r>
          </a:p>
          <a:p>
            <a:pPr algn="just" eaLnBrk="1" hangingPunct="1"/>
            <a:r>
              <a:rPr lang="es-ES" sz="2800" dirty="0">
                <a:solidFill>
                  <a:srgbClr val="0033CC"/>
                </a:solidFill>
              </a:rPr>
              <a:t>	La composición química del agua del humedal, depende en gran medida de la que tiene el agua subterránea en la vecindad del mismo. Sin embargo, propiedades como pH, eH y el contenido en materia orgánica del humedal, pueden generar reacciones bioquímicas y biofísicas que alteren la composición química del agua subterránea original. 	Además los </a:t>
            </a:r>
            <a:r>
              <a:rPr lang="es-ES" sz="2800" b="1" dirty="0">
                <a:solidFill>
                  <a:srgbClr val="0033CC"/>
                </a:solidFill>
              </a:rPr>
              <a:t>humedales efluentes</a:t>
            </a:r>
            <a:r>
              <a:rPr lang="es-ES" sz="2800" dirty="0">
                <a:solidFill>
                  <a:srgbClr val="0033CC"/>
                </a:solidFill>
              </a:rPr>
              <a:t>, también reciben un aporte significativo de agua superficial en forma de escorrentía encauzada o difusa, que suele tener una composición química diferente a la del agua subterránea.</a:t>
            </a:r>
          </a:p>
          <a:p>
            <a:pPr algn="just" eaLnBrk="1" hangingPunct="1"/>
            <a:r>
              <a:rPr lang="es-ES" sz="2800" dirty="0"/>
              <a:t>	</a:t>
            </a:r>
            <a:endParaRPr lang="es-A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95288" y="1773238"/>
            <a:ext cx="8353425"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dirty="0">
                <a:solidFill>
                  <a:srgbClr val="0033CC"/>
                </a:solidFill>
              </a:rPr>
              <a:t>	La tendencia hidroquímica general para un flujo subterráneo regional es: agua bicarbonatada y en menor cantidad carbonatada en los sitios de recarga, y clorurada en los de descarga, pasando por una fase intermedia sulfatada, que se presenta siempre que existan sales o minerales que al disolverse u oxidarse originen SO</a:t>
            </a:r>
            <a:r>
              <a:rPr lang="es-ES" sz="2800" baseline="-25000" dirty="0">
                <a:solidFill>
                  <a:srgbClr val="0033CC"/>
                </a:solidFill>
              </a:rPr>
              <a:t>4</a:t>
            </a:r>
            <a:r>
              <a:rPr lang="es-ES" sz="2800" baseline="30000" dirty="0">
                <a:solidFill>
                  <a:srgbClr val="0033CC"/>
                </a:solidFill>
              </a:rPr>
              <a:t>=</a:t>
            </a:r>
            <a:r>
              <a:rPr lang="es-ES" sz="2800" dirty="0">
                <a:solidFill>
                  <a:srgbClr val="0033CC"/>
                </a:solidFill>
              </a:rPr>
              <a:t> (Figura 5). </a:t>
            </a:r>
            <a:endParaRPr lang="es-AR" sz="2800" dirty="0">
              <a:solidFill>
                <a:srgbClr val="0033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95288" y="333375"/>
            <a:ext cx="83534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es-ES" sz="2800" b="1" dirty="0"/>
              <a:t>Figura 5</a:t>
            </a:r>
          </a:p>
          <a:p>
            <a:pPr algn="ctr">
              <a:defRPr/>
            </a:pPr>
            <a:r>
              <a:rPr lang="es-ES" sz="2800" b="1" dirty="0">
                <a:solidFill>
                  <a:srgbClr val="A50021"/>
                </a:solidFill>
                <a:effectLst>
                  <a:outerShdw blurRad="38100" dist="38100" dir="2700000" algn="tl">
                    <a:srgbClr val="000000"/>
                  </a:outerShdw>
                </a:effectLst>
              </a:rPr>
              <a:t>HUMEDAL EFLUENTE</a:t>
            </a:r>
          </a:p>
          <a:p>
            <a:pPr algn="ctr">
              <a:defRPr/>
            </a:pPr>
            <a:r>
              <a:rPr lang="es-ES" sz="2800" b="1" dirty="0">
                <a:solidFill>
                  <a:srgbClr val="A50021"/>
                </a:solidFill>
                <a:effectLst>
                  <a:outerShdw blurRad="38100" dist="38100" dir="2700000" algn="tl">
                    <a:srgbClr val="000000"/>
                  </a:outerShdw>
                </a:effectLst>
              </a:rPr>
              <a:t>perfil hidroquímico</a:t>
            </a:r>
            <a:endParaRPr lang="es-AR" sz="2800" b="1" dirty="0">
              <a:solidFill>
                <a:srgbClr val="A50021"/>
              </a:solidFill>
              <a:effectLst>
                <a:outerShdw blurRad="38100" dist="38100" dir="2700000" algn="tl">
                  <a:srgbClr val="000000"/>
                </a:outerShdw>
              </a:effectLst>
            </a:endParaRPr>
          </a:p>
        </p:txBody>
      </p:sp>
      <p:pic>
        <p:nvPicPr>
          <p:cNvPr id="17411" name="Picture 3" descr="figura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73238"/>
            <a:ext cx="74168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95288" y="711000"/>
            <a:ext cx="8353425"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dirty="0">
                <a:solidFill>
                  <a:srgbClr val="0033CC"/>
                </a:solidFill>
              </a:rPr>
              <a:t>	Respecto a la salinidad total, ésta tiende a incrementarse en el sentido del flujo, debido al proceso de disolución. Sin embargo, si existen sitios de recarga preferencial la salinidad puede disminuir localmente por dilución.</a:t>
            </a:r>
          </a:p>
          <a:p>
            <a:pPr algn="just" eaLnBrk="1" hangingPunct="1"/>
            <a:r>
              <a:rPr lang="es-ES" sz="2800" dirty="0">
                <a:solidFill>
                  <a:srgbClr val="0033CC"/>
                </a:solidFill>
              </a:rPr>
              <a:t>	En los </a:t>
            </a:r>
            <a:r>
              <a:rPr lang="es-ES" sz="2800" b="1" dirty="0">
                <a:solidFill>
                  <a:srgbClr val="0033CC"/>
                </a:solidFill>
              </a:rPr>
              <a:t>humedales influentes</a:t>
            </a:r>
            <a:r>
              <a:rPr lang="es-ES" sz="2800" dirty="0">
                <a:solidFill>
                  <a:srgbClr val="0033CC"/>
                </a:solidFill>
              </a:rPr>
              <a:t>, típicos de zonas áridas (</a:t>
            </a:r>
            <a:r>
              <a:rPr lang="es-ES" sz="2800" b="1" dirty="0">
                <a:solidFill>
                  <a:srgbClr val="0033CC"/>
                </a:solidFill>
              </a:rPr>
              <a:t>Humedal Laguna Brava – La Rioja </a:t>
            </a:r>
            <a:r>
              <a:rPr lang="es-ES" sz="2800" dirty="0">
                <a:solidFill>
                  <a:srgbClr val="0033CC"/>
                </a:solidFill>
              </a:rPr>
              <a:t>4.000 km2 - Figura 6), el mayor aporte proviene de la escorrentía superficial y dado que actúan como fuentes de recarga, la evolución hidroquímica subterránea es inversa a la mencionada para los humedales efluentes.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3"/>
            <a:ext cx="8229600" cy="5112568"/>
          </a:xfrm>
        </p:spPr>
        <p:txBody>
          <a:bodyPr/>
          <a:lstStyle/>
          <a:p>
            <a:pPr marL="0" indent="0">
              <a:buNone/>
            </a:pPr>
            <a:br>
              <a:rPr lang="es-ES" b="1" dirty="0"/>
            </a:b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992" y="1091248"/>
            <a:ext cx="6264696" cy="448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084168" y="476672"/>
            <a:ext cx="1872208" cy="523220"/>
          </a:xfrm>
          <a:prstGeom prst="rect">
            <a:avLst/>
          </a:prstGeom>
          <a:noFill/>
        </p:spPr>
        <p:txBody>
          <a:bodyPr wrap="square" rtlCol="0">
            <a:spAutoFit/>
          </a:bodyPr>
          <a:lstStyle/>
          <a:p>
            <a:r>
              <a:rPr lang="es-ES" sz="2800" b="1" dirty="0"/>
              <a:t>Figura 6</a:t>
            </a:r>
            <a:r>
              <a:rPr lang="es-ES" dirty="0"/>
              <a:t> </a:t>
            </a:r>
          </a:p>
        </p:txBody>
      </p:sp>
    </p:spTree>
    <p:extLst>
      <p:ext uri="{BB962C8B-B14F-4D97-AF65-F5344CB8AC3E}">
        <p14:creationId xmlns:p14="http://schemas.microsoft.com/office/powerpoint/2010/main" val="389534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95288" y="981075"/>
            <a:ext cx="8353425"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solidFill>
                  <a:srgbClr val="A50021"/>
                </a:solidFill>
              </a:rPr>
              <a:t>DEFINICIÓN</a:t>
            </a:r>
          </a:p>
          <a:p>
            <a:pPr algn="just" eaLnBrk="1" hangingPunct="1"/>
            <a:r>
              <a:rPr lang="es-ES" sz="2800" b="1" dirty="0">
                <a:solidFill>
                  <a:srgbClr val="003399"/>
                </a:solidFill>
              </a:rPr>
              <a:t>	</a:t>
            </a:r>
            <a:r>
              <a:rPr lang="es-ES" sz="2800" dirty="0">
                <a:solidFill>
                  <a:srgbClr val="0033CC"/>
                </a:solidFill>
              </a:rPr>
              <a:t>Humedal es un ámbito topográficamente deprimido que está total o parcialmente anegado gran parte del año por el aporte de agua superficial y/o subterránea. No es lago ni laguna que se caracterizan por su mayor profundidad. Algunos humedales tienen poca o carecen de agua superficial, pero el agua subterránea se ubica a escasa profundidad. Ejemplo de humedales son los bañados, pantanos, llanuras costeras anegadizas, turberas, juncales, lagunas deltaicas y ciénagas.</a:t>
            </a:r>
            <a:endParaRPr lang="es-AR" sz="2800" dirty="0">
              <a:solidFill>
                <a:srgbClr val="0033C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95288" y="1557338"/>
            <a:ext cx="835342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dirty="0">
                <a:solidFill>
                  <a:srgbClr val="0033CC"/>
                </a:solidFill>
              </a:rPr>
              <a:t>	Por lo tanto, la salinidad aumenta a medida que aumenta la distancia al humedal, y en el sentido del flujo la composición química del agua subterránea tiende al tipo clorurado (Figura 7). La superficie freática se profundiza rápidamente por fuera del humedal y en general supera con amplitud a las profundidades registradas en la vecindad de humedales efluentes (Figura 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404664"/>
            <a:ext cx="7903937" cy="6192688"/>
          </a:xfrm>
        </p:spPr>
      </p:pic>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0"/>
            <a:ext cx="8875059" cy="6858000"/>
          </a:xfrm>
          <a:prstGeom prst="rect">
            <a:avLst/>
          </a:prstGeom>
        </p:spPr>
      </p:pic>
    </p:spTree>
    <p:extLst>
      <p:ext uri="{BB962C8B-B14F-4D97-AF65-F5344CB8AC3E}">
        <p14:creationId xmlns:p14="http://schemas.microsoft.com/office/powerpoint/2010/main" val="170827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5288" y="260350"/>
            <a:ext cx="83534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es-ES" sz="2800" b="1" dirty="0"/>
              <a:t>Figura 8</a:t>
            </a:r>
          </a:p>
          <a:p>
            <a:pPr algn="ctr">
              <a:defRPr/>
            </a:pPr>
            <a:r>
              <a:rPr lang="es-ES" sz="2800" b="1" dirty="0">
                <a:solidFill>
                  <a:srgbClr val="A50021"/>
                </a:solidFill>
                <a:effectLst>
                  <a:outerShdw blurRad="38100" dist="38100" dir="2700000" algn="tl">
                    <a:srgbClr val="000000"/>
                  </a:outerShdw>
                </a:effectLst>
              </a:rPr>
              <a:t>HUMEDAL INFLUENTE</a:t>
            </a:r>
          </a:p>
          <a:p>
            <a:pPr algn="ctr">
              <a:defRPr/>
            </a:pPr>
            <a:r>
              <a:rPr lang="es-ES" sz="2800" b="1" dirty="0">
                <a:solidFill>
                  <a:srgbClr val="A50021"/>
                </a:solidFill>
                <a:effectLst>
                  <a:outerShdw blurRad="38100" dist="38100" dir="2700000" algn="tl">
                    <a:srgbClr val="000000"/>
                  </a:outerShdw>
                </a:effectLst>
              </a:rPr>
              <a:t>perfil hidrodinámico</a:t>
            </a:r>
          </a:p>
        </p:txBody>
      </p:sp>
      <p:pic>
        <p:nvPicPr>
          <p:cNvPr id="20483" name="Picture 3" descr="figura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2804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88" y="0"/>
            <a:ext cx="8875059"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95288" y="692150"/>
            <a:ext cx="835342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AR" sz="2800" dirty="0">
                <a:solidFill>
                  <a:srgbClr val="0033CC"/>
                </a:solidFill>
              </a:rPr>
              <a:t>	</a:t>
            </a:r>
          </a:p>
          <a:p>
            <a:pPr algn="just" eaLnBrk="1" hangingPunct="1"/>
            <a:endParaRPr lang="es-AR" sz="2800" dirty="0">
              <a:solidFill>
                <a:srgbClr val="0033CC"/>
              </a:solidFill>
            </a:endParaRPr>
          </a:p>
          <a:p>
            <a:pPr algn="just" eaLnBrk="1" hangingPunct="1"/>
            <a:endParaRPr lang="es-AR" sz="2800" dirty="0">
              <a:solidFill>
                <a:srgbClr val="0033CC"/>
              </a:solidFill>
            </a:endParaRPr>
          </a:p>
          <a:p>
            <a:pPr algn="just" eaLnBrk="1" hangingPunct="1"/>
            <a:endParaRPr lang="es-AR" sz="2800" dirty="0">
              <a:solidFill>
                <a:srgbClr val="0033CC"/>
              </a:solidFill>
            </a:endParaRPr>
          </a:p>
          <a:p>
            <a:pPr algn="just" eaLnBrk="1" hangingPunct="1"/>
            <a:r>
              <a:rPr lang="es-AR" sz="2800" dirty="0">
                <a:solidFill>
                  <a:srgbClr val="0033CC"/>
                </a:solidFill>
              </a:rPr>
              <a:t>	</a:t>
            </a:r>
            <a:r>
              <a:rPr lang="es-ES" sz="2800" dirty="0">
                <a:solidFill>
                  <a:srgbClr val="0033CC"/>
                </a:solidFill>
              </a:rPr>
              <a:t>Los humedales influentes son frecuentes en regiones donde predomina el </a:t>
            </a:r>
            <a:r>
              <a:rPr lang="es-ES" sz="2800" b="1" dirty="0">
                <a:solidFill>
                  <a:srgbClr val="0033CC"/>
                </a:solidFill>
              </a:rPr>
              <a:t>clima árido </a:t>
            </a:r>
            <a:r>
              <a:rPr lang="es-ES" sz="2800" dirty="0">
                <a:solidFill>
                  <a:srgbClr val="0033CC"/>
                </a:solidFill>
              </a:rPr>
              <a:t>(precipitación menor que evapotranspiración potencial).</a:t>
            </a:r>
          </a:p>
          <a:p>
            <a:pPr algn="just" eaLnBrk="1" hangingPunct="1"/>
            <a:r>
              <a:rPr lang="es-ES" sz="2800" dirty="0">
                <a:solidFill>
                  <a:srgbClr val="0033CC"/>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50825" y="438150"/>
            <a:ext cx="8497888"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 sz="2800" b="1" dirty="0">
                <a:solidFill>
                  <a:srgbClr val="A50021"/>
                </a:solidFill>
              </a:rPr>
              <a:t>IDENTIFICACIÓN</a:t>
            </a:r>
          </a:p>
          <a:p>
            <a:pPr algn="just"/>
            <a:r>
              <a:rPr lang="es-ES" sz="2800" b="1" dirty="0">
                <a:solidFill>
                  <a:srgbClr val="0033CC"/>
                </a:solidFill>
              </a:rPr>
              <a:t>	</a:t>
            </a:r>
            <a:r>
              <a:rPr lang="es-ES" sz="2800" dirty="0">
                <a:solidFill>
                  <a:srgbClr val="0033CC"/>
                </a:solidFill>
              </a:rPr>
              <a:t>Una de las herramientas más eficientes para establecer el comportamiento de un humedal en relación al agua subterránea es el mapa de flujo subterráneo o red de flujo.</a:t>
            </a:r>
            <a:r>
              <a:rPr lang="es-ES" sz="2800" b="1" dirty="0">
                <a:solidFill>
                  <a:srgbClr val="0033CC"/>
                </a:solidFill>
              </a:rPr>
              <a:t> </a:t>
            </a:r>
            <a:r>
              <a:rPr lang="es-ES" sz="2800" dirty="0">
                <a:solidFill>
                  <a:srgbClr val="0033CC"/>
                </a:solidFill>
              </a:rPr>
              <a:t>Este, cuya elaboración se basa en el trazado de líneas equipotenciales (líneas que unen puntos de igual potencial hidráulico), permite visualizar las direcciones del flujo subterráneo, establecer la ubicación y características de los ámbitos de recarga y de descarga, calcular los gradientes hidráulicos y, en forma indirecta, estimar velocidades y caudales subterráneos.</a:t>
            </a:r>
          </a:p>
          <a:p>
            <a:pPr algn="just"/>
            <a:r>
              <a:rPr lang="es-ES" sz="2800" dirty="0">
                <a:solidFill>
                  <a:srgbClr val="0033CC"/>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468313" y="2528888"/>
            <a:ext cx="82089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dirty="0">
                <a:solidFill>
                  <a:srgbClr val="0033CC"/>
                </a:solidFill>
              </a:rPr>
              <a:t>	La concentración del flujo hacia el humedal es indicativa de que este último actúa como ámbito de descarga subterránea y por lo tanto se comporta como </a:t>
            </a:r>
            <a:r>
              <a:rPr lang="es-ES" sz="2800" b="1" dirty="0">
                <a:solidFill>
                  <a:srgbClr val="0033CC"/>
                </a:solidFill>
              </a:rPr>
              <a:t>efluente</a:t>
            </a:r>
            <a:r>
              <a:rPr lang="es-ES" sz="2800" dirty="0">
                <a:solidFill>
                  <a:srgbClr val="0033CC"/>
                </a:solidFill>
              </a:rPr>
              <a:t> (Figura 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6" y="30391"/>
            <a:ext cx="8875059"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1640" y="2886993"/>
            <a:ext cx="6840760" cy="1852238"/>
          </a:xfrm>
          <a:prstGeom prst="rect">
            <a:avLst/>
          </a:prstGeom>
        </p:spPr>
        <p:txBody>
          <a:bodyPr wrap="square">
            <a:spAutoFit/>
          </a:bodyPr>
          <a:lstStyle/>
          <a:p>
            <a:pPr marL="63500" marR="71755" indent="914400" algn="just">
              <a:lnSpc>
                <a:spcPct val="104000"/>
              </a:lnSpc>
              <a:spcBef>
                <a:spcPts val="140"/>
              </a:spcBef>
              <a:spcAft>
                <a:spcPts val="0"/>
              </a:spcAft>
            </a:pPr>
            <a:r>
              <a:rPr lang="es-AR" sz="2800" spc="-5" dirty="0">
                <a:solidFill>
                  <a:srgbClr val="0033CC"/>
                </a:solidFill>
                <a:latin typeface="Arial" panose="020B0604020202020204" pitchFamily="34" charset="0"/>
                <a:ea typeface="Arial" panose="020B0604020202020204" pitchFamily="34" charset="0"/>
                <a:cs typeface="Times New Roman" panose="02020603050405020304" pitchFamily="18" charset="0"/>
              </a:rPr>
              <a:t>En</a:t>
            </a:r>
            <a:r>
              <a:rPr lang="es-AR" sz="2800" spc="66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los</a:t>
            </a:r>
            <a:r>
              <a:rPr lang="es-AR" sz="2800" spc="665"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humedales</a:t>
            </a:r>
            <a:r>
              <a:rPr lang="es-AR" sz="2800" spc="66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influentes</a:t>
            </a:r>
            <a:r>
              <a:rPr lang="es-AR" sz="2800" spc="65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el</a:t>
            </a:r>
            <a:r>
              <a:rPr lang="es-AR" sz="2800" spc="66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flujo</a:t>
            </a:r>
            <a:r>
              <a:rPr lang="es-AR" sz="2800" spc="13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spc="5" dirty="0">
                <a:solidFill>
                  <a:srgbClr val="0033CC"/>
                </a:solidFill>
                <a:latin typeface="Arial" panose="020B0604020202020204" pitchFamily="34" charset="0"/>
                <a:ea typeface="Arial" panose="020B0604020202020204" pitchFamily="34" charset="0"/>
                <a:cs typeface="Times New Roman" panose="02020603050405020304" pitchFamily="18" charset="0"/>
              </a:rPr>
              <a:t>subterráneo</a:t>
            </a:r>
            <a:r>
              <a:rPr lang="es-AR" sz="2800" spc="15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es</a:t>
            </a:r>
            <a:r>
              <a:rPr lang="es-AR" sz="2800" spc="155"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spc="5" dirty="0">
                <a:solidFill>
                  <a:srgbClr val="0033CC"/>
                </a:solidFill>
                <a:latin typeface="Arial" panose="020B0604020202020204" pitchFamily="34" charset="0"/>
                <a:ea typeface="Arial" panose="020B0604020202020204" pitchFamily="34" charset="0"/>
                <a:cs typeface="Times New Roman" panose="02020603050405020304" pitchFamily="18" charset="0"/>
              </a:rPr>
              <a:t>radial</a:t>
            </a:r>
            <a:r>
              <a:rPr lang="es-AR" sz="2800" spc="155"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divergente,</a:t>
            </a:r>
            <a:r>
              <a:rPr lang="es-AR" sz="2800" spc="15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apartándose</a:t>
            </a:r>
            <a:r>
              <a:rPr lang="es-AR" sz="2800" spc="155"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spc="5" dirty="0">
                <a:solidFill>
                  <a:srgbClr val="0033CC"/>
                </a:solidFill>
                <a:latin typeface="Arial" panose="020B0604020202020204" pitchFamily="34" charset="0"/>
                <a:ea typeface="Arial" panose="020B0604020202020204" pitchFamily="34" charset="0"/>
                <a:cs typeface="Times New Roman" panose="02020603050405020304" pitchFamily="18" charset="0"/>
              </a:rPr>
              <a:t>de</a:t>
            </a:r>
            <a:r>
              <a:rPr lang="es-AR" sz="2800" spc="205"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los</a:t>
            </a:r>
            <a:r>
              <a:rPr lang="es-AR" sz="2800" spc="-85"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mismos</a:t>
            </a:r>
            <a:r>
              <a:rPr lang="es-AR" sz="2800" spc="-85"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(Figura</a:t>
            </a:r>
            <a:r>
              <a:rPr lang="es-AR" sz="2800" spc="-60" dirty="0">
                <a:solidFill>
                  <a:srgbClr val="0033CC"/>
                </a:solidFill>
                <a:latin typeface="Arial" panose="020B0604020202020204" pitchFamily="34" charset="0"/>
                <a:ea typeface="Arial" panose="020B0604020202020204" pitchFamily="34" charset="0"/>
                <a:cs typeface="Times New Roman" panose="02020603050405020304" pitchFamily="18" charset="0"/>
              </a:rPr>
              <a:t> </a:t>
            </a:r>
            <a:r>
              <a:rPr lang="es-AR" sz="2800" dirty="0">
                <a:solidFill>
                  <a:srgbClr val="0033CC"/>
                </a:solidFill>
                <a:latin typeface="Arial" panose="020B0604020202020204" pitchFamily="34" charset="0"/>
                <a:ea typeface="Arial" panose="020B0604020202020204" pitchFamily="34" charset="0"/>
                <a:cs typeface="Times New Roman" panose="02020603050405020304" pitchFamily="18" charset="0"/>
              </a:rPr>
              <a:t>10).</a:t>
            </a:r>
            <a:endParaRPr lang="es-AR" sz="2800" dirty="0">
              <a:latin typeface="Arial" panose="020B0604020202020204" pitchFamily="34" charset="0"/>
              <a:ea typeface="Arial" panose="020B0604020202020204" pitchFamily="34" charset="0"/>
              <a:cs typeface="Times New Roman" panose="02020603050405020304" pitchFamily="18" charset="0"/>
            </a:endParaRPr>
          </a:p>
          <a:p>
            <a:br>
              <a:rPr lang="es-AR" sz="900" dirty="0">
                <a:latin typeface="Calibri" panose="020F0502020204030204" pitchFamily="34" charset="0"/>
                <a:ea typeface="Calibri" panose="020F0502020204030204" pitchFamily="34" charset="0"/>
                <a:cs typeface="Times New Roman" panose="02020603050405020304" pitchFamily="18" charset="0"/>
              </a:rPr>
            </a:br>
            <a:endParaRPr lang="es-AR" dirty="0"/>
          </a:p>
        </p:txBody>
      </p:sp>
    </p:spTree>
    <p:extLst>
      <p:ext uri="{BB962C8B-B14F-4D97-AF65-F5344CB8AC3E}">
        <p14:creationId xmlns:p14="http://schemas.microsoft.com/office/powerpoint/2010/main" val="1009281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468313" y="1700213"/>
            <a:ext cx="813593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800" dirty="0">
                <a:solidFill>
                  <a:srgbClr val="0033CC"/>
                </a:solidFill>
              </a:rPr>
              <a:t>	</a:t>
            </a:r>
          </a:p>
          <a:p>
            <a:pPr algn="just" eaLnBrk="1" hangingPunct="1"/>
            <a:r>
              <a:rPr lang="es-ES" sz="2800" dirty="0">
                <a:solidFill>
                  <a:srgbClr val="0033CC"/>
                </a:solidFill>
              </a:rPr>
              <a:t>	En los humedales influentes el flujo subterráneo es radial divergente, apartándose de los mismos (Figura 10).</a:t>
            </a:r>
          </a:p>
          <a:p>
            <a:pPr algn="just" eaLnBrk="1" hangingPunct="1"/>
            <a:r>
              <a:rPr lang="es-ES" sz="2800" dirty="0">
                <a:solidFill>
                  <a:srgbClr val="0033CC"/>
                </a:solidFill>
              </a:rPr>
              <a:t>	</a:t>
            </a:r>
            <a:endParaRPr lang="es-AR" sz="2800" dirty="0">
              <a:solidFill>
                <a:srgbClr val="0033CC"/>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06" y="0"/>
            <a:ext cx="8875059"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88925" y="1075532"/>
            <a:ext cx="860425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sz="2800" dirty="0">
                <a:solidFill>
                  <a:srgbClr val="0033CC"/>
                </a:solidFill>
              </a:rPr>
              <a:t>	Otras técnicas de utilidad para establecer el comportamiento de un humedal en relación al agua subterránea son: la ejecución de pozos de diferente profundidad, que permitan la medición de niveles piezométricos en diferentes posiciones del perfil; el análisis sobre el contenido en isótopos ambientales de muestras de agua superficial y subterránea; el cotejo de la composición química del agua superficial y la subterránea. </a:t>
            </a:r>
            <a:endParaRPr lang="es-AR" sz="2800"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95288" y="393700"/>
            <a:ext cx="8353425"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dirty="0">
                <a:solidFill>
                  <a:srgbClr val="A50021"/>
                </a:solidFill>
              </a:rPr>
              <a:t>GENERALIDADES</a:t>
            </a:r>
            <a:r>
              <a:rPr lang="es-ES" sz="2800" dirty="0">
                <a:solidFill>
                  <a:srgbClr val="A50021"/>
                </a:solidFill>
              </a:rPr>
              <a:t> </a:t>
            </a:r>
          </a:p>
          <a:p>
            <a:pPr algn="just" eaLnBrk="1" hangingPunct="1"/>
            <a:r>
              <a:rPr lang="es-ES" sz="2800" dirty="0"/>
              <a:t>	</a:t>
            </a:r>
            <a:r>
              <a:rPr lang="es-ES" sz="2800" dirty="0">
                <a:solidFill>
                  <a:srgbClr val="0033CC"/>
                </a:solidFill>
              </a:rPr>
              <a:t>A los humedales se los consideró históricamente como inservibles para el desarrollo social y económico y como fuente de generación de enfermedades para los humanos y para los animales, como el paludismo, el dengue, la enfermedad del sueño, la fiebre amarilla, la amebiasis, el cólera, la fiebre tifoidea, etc. Por ello es que hasta hace poco tiempo (20 - 30 años) una gran cantidad de humedales en todos los continentes y en países tanto ricos como pobres, fueron drenados y rellenados para permitir asentamientos humanos e industriales y para cultivarlos y emplearlos para la ganadería.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88925" y="260350"/>
            <a:ext cx="860425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AR" sz="2800" dirty="0">
                <a:solidFill>
                  <a:schemeClr val="accent2"/>
                </a:solidFill>
              </a:rPr>
              <a:t>	</a:t>
            </a:r>
            <a:r>
              <a:rPr lang="es-ES" sz="2800" dirty="0">
                <a:solidFill>
                  <a:srgbClr val="0033CC"/>
                </a:solidFill>
              </a:rPr>
              <a:t>Las características hidrodinámicas e hidroquímicas mencionadas para los 2 tipos de humedales, representan condiciones medias que pueden modificarse por cambios naturales y en forma más notoria por acciones antrópicas.</a:t>
            </a:r>
          </a:p>
          <a:p>
            <a:pPr algn="just" eaLnBrk="1" hangingPunct="1"/>
            <a:r>
              <a:rPr lang="es-ES" sz="2800" dirty="0">
                <a:solidFill>
                  <a:srgbClr val="0033CC"/>
                </a:solidFill>
              </a:rPr>
              <a:t>	Cambios naturales pueden ocurrir en regiones áridas, húmedas o intermedias, debido esencialmente a modificaciones en el régimen y distribución de las precipitaciones y de las temperaturas. Estos cambios que se han producido históricamente y también a través de la evolución geológica de nuestro planeta, llegaron a modificar notoriamente las características climáticas de grandes regiones. </a:t>
            </a:r>
            <a:endParaRPr lang="es-ES" dirty="0">
              <a:solidFill>
                <a:srgbClr val="0033C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395288" y="1052513"/>
            <a:ext cx="83534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 sz="2800" dirty="0">
                <a:solidFill>
                  <a:srgbClr val="0033CC"/>
                </a:solidFill>
              </a:rPr>
              <a:t>	Así, ámbitos que en ciertas épocas fueron áridos, se transformaron en húmedos y viceversa. A estas transformaciones naturales, se les ha sobreimpuesto en los últimos 50 años una modificación antrópica de alto impacto ambiental </a:t>
            </a:r>
            <a:r>
              <a:rPr lang="es-ES" sz="2800" b="1" dirty="0">
                <a:solidFill>
                  <a:srgbClr val="0033CC"/>
                </a:solidFill>
              </a:rPr>
              <a:t>“el cambio climático global”</a:t>
            </a:r>
            <a:r>
              <a:rPr lang="es-ES" sz="2800" dirty="0">
                <a:solidFill>
                  <a:srgbClr val="0033CC"/>
                </a:solidFill>
              </a:rPr>
              <a:t>.</a:t>
            </a:r>
          </a:p>
          <a:p>
            <a:pPr algn="just"/>
            <a:r>
              <a:rPr lang="es-ES" sz="2800" dirty="0">
                <a:solidFill>
                  <a:srgbClr val="0033CC"/>
                </a:solidFill>
              </a:rPr>
              <a:t>	En virtud de lo expuesto algunos humedales modificaron su condición hidrodinámica e hidroquímica; muchos murieron y otros nacieron.</a:t>
            </a:r>
          </a:p>
          <a:p>
            <a:pPr algn="just"/>
            <a:r>
              <a:rPr lang="es-ES" dirty="0"/>
              <a:t> </a:t>
            </a:r>
            <a:r>
              <a:rPr lang="es-AR" sz="2800" dirty="0">
                <a:solidFill>
                  <a:srgbClr val="0033CC"/>
                </a:solidFill>
              </a:rPr>
              <a:t>	</a:t>
            </a:r>
            <a:endParaRPr lang="es-ES" sz="2800" dirty="0">
              <a:solidFill>
                <a:srgbClr val="0033C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50825" y="549275"/>
            <a:ext cx="8569325"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ts val="3000"/>
              </a:lnSpc>
            </a:pPr>
            <a:r>
              <a:rPr lang="es-AR" sz="2800" dirty="0">
                <a:solidFill>
                  <a:srgbClr val="0033CC"/>
                </a:solidFill>
              </a:rPr>
              <a:t>	</a:t>
            </a:r>
          </a:p>
          <a:p>
            <a:pPr algn="just" eaLnBrk="1" hangingPunct="1">
              <a:lnSpc>
                <a:spcPts val="3000"/>
              </a:lnSpc>
            </a:pPr>
            <a:endParaRPr lang="es-AR" sz="2800" dirty="0">
              <a:solidFill>
                <a:srgbClr val="0033CC"/>
              </a:solidFill>
            </a:endParaRPr>
          </a:p>
          <a:p>
            <a:pPr algn="just" eaLnBrk="1" hangingPunct="1">
              <a:lnSpc>
                <a:spcPts val="3000"/>
              </a:lnSpc>
            </a:pPr>
            <a:r>
              <a:rPr lang="es-AR" sz="2800" dirty="0">
                <a:solidFill>
                  <a:srgbClr val="0033CC"/>
                </a:solidFill>
              </a:rPr>
              <a:t>	</a:t>
            </a:r>
            <a:r>
              <a:rPr lang="es-ES" sz="2800" dirty="0">
                <a:solidFill>
                  <a:srgbClr val="0033CC"/>
                </a:solidFill>
              </a:rPr>
              <a:t>La acción antrópica directa también ha afectado y afecta el funcionamiento de los humedales. Las canalizaciones para conducir los excedentes hídricos hacia los bajos topográficos, favorece la formación y el crecimiento de los mismos, mientras que las diseñadas para drenar, ejercen el efecto contrario. Los </a:t>
            </a:r>
            <a:r>
              <a:rPr lang="es-ES" sz="2800" b="1" dirty="0">
                <a:solidFill>
                  <a:srgbClr val="0033CC"/>
                </a:solidFill>
              </a:rPr>
              <a:t>pólder</a:t>
            </a:r>
            <a:r>
              <a:rPr lang="es-ES" sz="2800" dirty="0">
                <a:solidFill>
                  <a:srgbClr val="0033CC"/>
                </a:solidFill>
              </a:rPr>
              <a:t> y los terraplenes viales y ferroviarios suelen modificar notoriamente el régimen y la distribución de la red de drenaje, al igual que las urbanizaciones y las prácticas agrícolas.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04664"/>
            <a:ext cx="8136904" cy="5683607"/>
          </a:xfrm>
          <a:prstGeom prst="rect">
            <a:avLst/>
          </a:prstGeom>
          <a:noFill/>
        </p:spPr>
        <p:txBody>
          <a:bodyPr wrap="square" rtlCol="0">
            <a:spAutoFit/>
          </a:bodyPr>
          <a:lstStyle/>
          <a:p>
            <a:pPr algn="just">
              <a:lnSpc>
                <a:spcPts val="2600"/>
              </a:lnSpc>
            </a:pPr>
            <a:r>
              <a:rPr lang="es-ES" sz="2600" dirty="0">
                <a:solidFill>
                  <a:srgbClr val="0033CC"/>
                </a:solidFill>
              </a:rPr>
              <a:t>	</a:t>
            </a:r>
          </a:p>
          <a:p>
            <a:pPr algn="just">
              <a:lnSpc>
                <a:spcPts val="2600"/>
              </a:lnSpc>
            </a:pPr>
            <a:endParaRPr lang="es-ES" sz="2600" dirty="0">
              <a:solidFill>
                <a:srgbClr val="0033CC"/>
              </a:solidFill>
            </a:endParaRPr>
          </a:p>
          <a:p>
            <a:pPr algn="just">
              <a:lnSpc>
                <a:spcPts val="2600"/>
              </a:lnSpc>
            </a:pPr>
            <a:endParaRPr lang="es-ES" sz="2600" dirty="0">
              <a:solidFill>
                <a:srgbClr val="0033CC"/>
              </a:solidFill>
            </a:endParaRPr>
          </a:p>
          <a:p>
            <a:pPr algn="just">
              <a:lnSpc>
                <a:spcPts val="2800"/>
              </a:lnSpc>
            </a:pPr>
            <a:r>
              <a:rPr lang="es-ES" sz="2600" dirty="0">
                <a:solidFill>
                  <a:srgbClr val="0033CC"/>
                </a:solidFill>
              </a:rPr>
              <a:t>	</a:t>
            </a:r>
            <a:r>
              <a:rPr lang="es-ES" sz="2800" dirty="0">
                <a:solidFill>
                  <a:srgbClr val="0033CC"/>
                </a:solidFill>
              </a:rPr>
              <a:t>El Humedal Delta del Paraná, se extiende por unos 18.000 km2, entre la localidad de Diamante (Entre Ríos) y la desembocadura del Paraná en el Río de la Plata (Figura 11). La mayoría de los especialistas estudiosos del mismo, lo subdividen en 3 sectores: </a:t>
            </a:r>
            <a:r>
              <a:rPr lang="es-ES" sz="2800" b="1" dirty="0">
                <a:solidFill>
                  <a:srgbClr val="0033CC"/>
                </a:solidFill>
              </a:rPr>
              <a:t>Delta Superior</a:t>
            </a:r>
            <a:r>
              <a:rPr lang="es-ES" sz="2800" dirty="0">
                <a:solidFill>
                  <a:srgbClr val="0033CC"/>
                </a:solidFill>
              </a:rPr>
              <a:t> entre Diamante y Villa Constitución, </a:t>
            </a:r>
            <a:r>
              <a:rPr lang="es-ES" sz="2800" b="1" dirty="0">
                <a:solidFill>
                  <a:srgbClr val="0033CC"/>
                </a:solidFill>
              </a:rPr>
              <a:t>Delta Medio</a:t>
            </a:r>
            <a:r>
              <a:rPr lang="es-ES" sz="2800" dirty="0">
                <a:solidFill>
                  <a:srgbClr val="0033CC"/>
                </a:solidFill>
              </a:rPr>
              <a:t> entre Villa Constitución y Puerto Ibicuy y </a:t>
            </a:r>
            <a:r>
              <a:rPr lang="es-ES" sz="2800" b="1" dirty="0">
                <a:solidFill>
                  <a:srgbClr val="0033CC"/>
                </a:solidFill>
              </a:rPr>
              <a:t>Delta Inferior</a:t>
            </a:r>
            <a:r>
              <a:rPr lang="es-ES" sz="2800" dirty="0">
                <a:solidFill>
                  <a:srgbClr val="0033CC"/>
                </a:solidFill>
              </a:rPr>
              <a:t>, entre este puerto y el Río de la Plata.</a:t>
            </a:r>
          </a:p>
          <a:p>
            <a:pPr algn="just">
              <a:lnSpc>
                <a:spcPts val="2600"/>
              </a:lnSpc>
            </a:pPr>
            <a:endParaRPr lang="es-ES" sz="2600" dirty="0">
              <a:solidFill>
                <a:srgbClr val="0033CC"/>
              </a:solidFill>
            </a:endParaRPr>
          </a:p>
          <a:p>
            <a:pPr algn="just">
              <a:lnSpc>
                <a:spcPts val="2600"/>
              </a:lnSpc>
            </a:pPr>
            <a:r>
              <a:rPr lang="es-ES" sz="2600" b="1" dirty="0">
                <a:solidFill>
                  <a:srgbClr val="A50021"/>
                </a:solidFill>
              </a:rPr>
              <a:t>	 </a:t>
            </a:r>
          </a:p>
          <a:p>
            <a:pPr algn="just">
              <a:lnSpc>
                <a:spcPts val="2600"/>
              </a:lnSpc>
            </a:pPr>
            <a:endParaRPr lang="es-ES" sz="2600" b="1" dirty="0">
              <a:solidFill>
                <a:srgbClr val="A50021"/>
              </a:solidFill>
            </a:endParaRPr>
          </a:p>
        </p:txBody>
      </p:sp>
    </p:spTree>
    <p:extLst>
      <p:ext uri="{BB962C8B-B14F-4D97-AF65-F5344CB8AC3E}">
        <p14:creationId xmlns:p14="http://schemas.microsoft.com/office/powerpoint/2010/main" val="992750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04664"/>
            <a:ext cx="8136904" cy="5683607"/>
          </a:xfrm>
          <a:prstGeom prst="rect">
            <a:avLst/>
          </a:prstGeom>
          <a:noFill/>
        </p:spPr>
        <p:txBody>
          <a:bodyPr wrap="square" rtlCol="0">
            <a:spAutoFit/>
          </a:bodyPr>
          <a:lstStyle/>
          <a:p>
            <a:pPr algn="just">
              <a:lnSpc>
                <a:spcPts val="2600"/>
              </a:lnSpc>
            </a:pPr>
            <a:r>
              <a:rPr lang="es-ES" sz="2600" dirty="0">
                <a:solidFill>
                  <a:srgbClr val="0033CC"/>
                </a:solidFill>
              </a:rPr>
              <a:t>	</a:t>
            </a:r>
          </a:p>
          <a:p>
            <a:pPr algn="just">
              <a:lnSpc>
                <a:spcPts val="2600"/>
              </a:lnSpc>
            </a:pPr>
            <a:endParaRPr lang="es-ES" sz="2600" dirty="0">
              <a:solidFill>
                <a:srgbClr val="0033CC"/>
              </a:solidFill>
            </a:endParaRPr>
          </a:p>
          <a:p>
            <a:pPr algn="just">
              <a:lnSpc>
                <a:spcPts val="2600"/>
              </a:lnSpc>
            </a:pPr>
            <a:endParaRPr lang="es-ES" sz="2600" dirty="0">
              <a:solidFill>
                <a:srgbClr val="0033CC"/>
              </a:solidFill>
            </a:endParaRPr>
          </a:p>
          <a:p>
            <a:pPr algn="just">
              <a:lnSpc>
                <a:spcPts val="2800"/>
              </a:lnSpc>
            </a:pPr>
            <a:r>
              <a:rPr lang="es-ES" sz="2600" dirty="0">
                <a:solidFill>
                  <a:srgbClr val="0033CC"/>
                </a:solidFill>
              </a:rPr>
              <a:t>	</a:t>
            </a:r>
            <a:r>
              <a:rPr lang="es-ES" sz="2800" dirty="0">
                <a:solidFill>
                  <a:srgbClr val="0033CC"/>
                </a:solidFill>
              </a:rPr>
              <a:t>El Humedal Delta del Paraná, se extiende por unos 18.000 km2, entre la localidad de Diamante (Entre Ríos) y la desembocadura del Paraná en el Río de la Plata (Figura 11). La mayoría de los especialistas estudiosos del mismo, lo subdividen en 3 sectores: </a:t>
            </a:r>
            <a:r>
              <a:rPr lang="es-ES" sz="2800" b="1" dirty="0">
                <a:solidFill>
                  <a:srgbClr val="0033CC"/>
                </a:solidFill>
              </a:rPr>
              <a:t>Delta Superior</a:t>
            </a:r>
            <a:r>
              <a:rPr lang="es-ES" sz="2800" dirty="0">
                <a:solidFill>
                  <a:srgbClr val="0033CC"/>
                </a:solidFill>
              </a:rPr>
              <a:t> entre Diamante y Villa Constitución, </a:t>
            </a:r>
            <a:r>
              <a:rPr lang="es-ES" sz="2800" b="1" dirty="0">
                <a:solidFill>
                  <a:srgbClr val="0033CC"/>
                </a:solidFill>
              </a:rPr>
              <a:t>Delta Medio</a:t>
            </a:r>
            <a:r>
              <a:rPr lang="es-ES" sz="2800" dirty="0">
                <a:solidFill>
                  <a:srgbClr val="0033CC"/>
                </a:solidFill>
              </a:rPr>
              <a:t> entre Villa Constitución y Puerto Ibicuy y </a:t>
            </a:r>
            <a:r>
              <a:rPr lang="es-ES" sz="2800" b="1" dirty="0">
                <a:solidFill>
                  <a:srgbClr val="0033CC"/>
                </a:solidFill>
              </a:rPr>
              <a:t>Delta Inferior</a:t>
            </a:r>
            <a:r>
              <a:rPr lang="es-ES" sz="2800" dirty="0">
                <a:solidFill>
                  <a:srgbClr val="0033CC"/>
                </a:solidFill>
              </a:rPr>
              <a:t>, entre este puerto y el Río de la Plata.</a:t>
            </a:r>
          </a:p>
          <a:p>
            <a:pPr algn="just">
              <a:lnSpc>
                <a:spcPts val="2600"/>
              </a:lnSpc>
            </a:pPr>
            <a:endParaRPr lang="es-ES" sz="2600" dirty="0">
              <a:solidFill>
                <a:srgbClr val="0033CC"/>
              </a:solidFill>
            </a:endParaRPr>
          </a:p>
          <a:p>
            <a:pPr algn="just">
              <a:lnSpc>
                <a:spcPts val="2600"/>
              </a:lnSpc>
            </a:pPr>
            <a:r>
              <a:rPr lang="es-ES" sz="2600" b="1" dirty="0">
                <a:solidFill>
                  <a:srgbClr val="A50021"/>
                </a:solidFill>
              </a:rPr>
              <a:t>	 </a:t>
            </a:r>
          </a:p>
          <a:p>
            <a:pPr algn="just">
              <a:lnSpc>
                <a:spcPts val="2600"/>
              </a:lnSpc>
            </a:pPr>
            <a:endParaRPr lang="es-ES" sz="2600" b="1" dirty="0">
              <a:solidFill>
                <a:srgbClr val="A50021"/>
              </a:solidFil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1" y="10009"/>
            <a:ext cx="8875059" cy="6858000"/>
          </a:xfrm>
          <a:prstGeom prst="rect">
            <a:avLst/>
          </a:prstGeom>
        </p:spPr>
      </p:pic>
    </p:spTree>
    <p:extLst>
      <p:ext uri="{BB962C8B-B14F-4D97-AF65-F5344CB8AC3E}">
        <p14:creationId xmlns:p14="http://schemas.microsoft.com/office/powerpoint/2010/main" val="672982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60458"/>
            <a:ext cx="8136904" cy="4337085"/>
          </a:xfrm>
          <a:prstGeom prst="rect">
            <a:avLst/>
          </a:prstGeom>
        </p:spPr>
        <p:txBody>
          <a:bodyPr wrap="square">
            <a:spAutoFit/>
          </a:bodyPr>
          <a:lstStyle/>
          <a:p>
            <a:pPr algn="just">
              <a:lnSpc>
                <a:spcPts val="3360"/>
              </a:lnSpc>
            </a:pPr>
            <a:r>
              <a:rPr lang="es-ES" sz="2600" b="1" dirty="0">
                <a:ln w="12700">
                  <a:solidFill>
                    <a:schemeClr val="tx2">
                      <a:satMod val="155000"/>
                    </a:schemeClr>
                  </a:solidFill>
                  <a:prstDash val="solid"/>
                </a:ln>
                <a:solidFill>
                  <a:srgbClr val="CE4610"/>
                </a:solidFill>
                <a:effectLst>
                  <a:outerShdw blurRad="41275" dist="20320" dir="1800000" algn="tl" rotWithShape="0">
                    <a:srgbClr val="000000">
                      <a:alpha val="40000"/>
                    </a:srgbClr>
                  </a:outerShdw>
                </a:effectLst>
              </a:rPr>
              <a:t>IMPACTO DE LA POLDERIZACIÓN</a:t>
            </a:r>
          </a:p>
          <a:p>
            <a:pPr algn="just">
              <a:lnSpc>
                <a:spcPts val="3360"/>
              </a:lnSpc>
            </a:pPr>
            <a:r>
              <a:rPr lang="es-ES" sz="2600" b="1" dirty="0">
                <a:solidFill>
                  <a:srgbClr val="A50021"/>
                </a:solidFill>
              </a:rPr>
              <a:t>	</a:t>
            </a:r>
            <a:r>
              <a:rPr lang="es-ES" sz="2500" dirty="0">
                <a:solidFill>
                  <a:srgbClr val="0033CC"/>
                </a:solidFill>
              </a:rPr>
              <a:t> </a:t>
            </a:r>
            <a:r>
              <a:rPr lang="es-ES" sz="2800" dirty="0">
                <a:solidFill>
                  <a:srgbClr val="0033CC"/>
                </a:solidFill>
              </a:rPr>
              <a:t>En la cuenca inferior del Río Luján, (Delta Inferior) partidos de Campana, Escobar y Tigre, existen 7 grandes ámbitos ocupados por </a:t>
            </a:r>
            <a:r>
              <a:rPr lang="es-ES" sz="2800" b="1" dirty="0">
                <a:solidFill>
                  <a:srgbClr val="0033CC"/>
                </a:solidFill>
              </a:rPr>
              <a:t>barrios cerrados polderizados (1 a 7)</a:t>
            </a:r>
            <a:r>
              <a:rPr lang="es-ES" sz="2800" dirty="0">
                <a:solidFill>
                  <a:srgbClr val="0033CC"/>
                </a:solidFill>
              </a:rPr>
              <a:t>, que cubren en total 8.997 hectáreas y en la cuenca media (partidos de Luján y Pilar) hay otros 5 más (8 a 12), que ocupan 2.730 ha (Figura 12 - Imagen Landsat 2021). </a:t>
            </a:r>
            <a:r>
              <a:rPr lang="es-ES" sz="2800" dirty="0"/>
              <a:t>	</a:t>
            </a:r>
            <a:r>
              <a:rPr lang="es-ES" sz="2800" dirty="0">
                <a:solidFill>
                  <a:srgbClr val="0033CC"/>
                </a:solidFill>
              </a:rPr>
              <a:t> </a:t>
            </a:r>
          </a:p>
          <a:p>
            <a:pPr algn="just">
              <a:lnSpc>
                <a:spcPts val="2500"/>
              </a:lnSpc>
            </a:pPr>
            <a:r>
              <a:rPr lang="es-ES" sz="2800" dirty="0">
                <a:solidFill>
                  <a:srgbClr val="0033CC"/>
                </a:solidFill>
              </a:rPr>
              <a:t>	</a:t>
            </a:r>
          </a:p>
        </p:txBody>
      </p:sp>
    </p:spTree>
    <p:extLst>
      <p:ext uri="{BB962C8B-B14F-4D97-AF65-F5344CB8AC3E}">
        <p14:creationId xmlns:p14="http://schemas.microsoft.com/office/powerpoint/2010/main" val="179125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53305" y="260648"/>
            <a:ext cx="2367167" cy="523220"/>
          </a:xfrm>
          <a:prstGeom prst="rect">
            <a:avLst/>
          </a:prstGeom>
          <a:noFill/>
        </p:spPr>
        <p:txBody>
          <a:bodyPr wrap="square" rtlCol="0">
            <a:spAutoFit/>
          </a:bodyPr>
          <a:lstStyle/>
          <a:p>
            <a:pPr algn="r"/>
            <a:r>
              <a:rPr lang="es-ES" sz="2800" b="1" dirty="0"/>
              <a:t>Figura 12</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3" y="1019194"/>
            <a:ext cx="9144000" cy="4994091"/>
          </a:xfrm>
          <a:prstGeom prst="rect">
            <a:avLst/>
          </a:prstGeom>
        </p:spPr>
      </p:pic>
    </p:spTree>
    <p:extLst>
      <p:ext uri="{BB962C8B-B14F-4D97-AF65-F5344CB8AC3E}">
        <p14:creationId xmlns:p14="http://schemas.microsoft.com/office/powerpoint/2010/main" val="268093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817227"/>
            <a:ext cx="7416824" cy="5799023"/>
          </a:xfrm>
          <a:prstGeom prst="rect">
            <a:avLst/>
          </a:prstGeom>
        </p:spPr>
        <p:txBody>
          <a:bodyPr wrap="square">
            <a:spAutoFit/>
          </a:bodyPr>
          <a:lstStyle/>
          <a:p>
            <a:pPr algn="just">
              <a:lnSpc>
                <a:spcPts val="2800"/>
              </a:lnSpc>
            </a:pPr>
            <a:r>
              <a:rPr lang="es-ES" sz="2800" dirty="0">
                <a:solidFill>
                  <a:srgbClr val="0033CC"/>
                </a:solidFill>
              </a:rPr>
              <a:t>	En conjunto los </a:t>
            </a:r>
            <a:r>
              <a:rPr lang="es-ES" sz="2800" b="1" dirty="0">
                <a:solidFill>
                  <a:srgbClr val="0033CC"/>
                </a:solidFill>
              </a:rPr>
              <a:t>pólder</a:t>
            </a:r>
            <a:r>
              <a:rPr lang="es-ES" sz="2800" dirty="0">
                <a:solidFill>
                  <a:srgbClr val="0033CC"/>
                </a:solidFill>
              </a:rPr>
              <a:t> se extienden por 11.727 ha, superficie que equivale al 58% de  la que la ocupa la Ciudad Autónoma de Buenos Aires (20.300 ha). De los mencionados, resaltan por su clara incidencia en las inundaciones sufridas por Luján (la última importante en agosto del 2015), los que se ubican inmediatamente aguas abajo de la ciudad, en ambas márgenes del río (recintos </a:t>
            </a:r>
            <a:r>
              <a:rPr lang="es-ES" sz="2800" b="1" dirty="0">
                <a:solidFill>
                  <a:srgbClr val="0033CC"/>
                </a:solidFill>
              </a:rPr>
              <a:t>11 y 12</a:t>
            </a:r>
            <a:r>
              <a:rPr lang="es-ES" sz="2800" dirty="0">
                <a:solidFill>
                  <a:srgbClr val="0033CC"/>
                </a:solidFill>
              </a:rPr>
              <a:t>), con una superficie conjunta de 1.600 hectáreas y que actúan como un verdadero embalse, endicando el escurrimiento natural y aumentando en crecida,  la cota aguas arriba de los mismos (Figura 12). </a:t>
            </a:r>
          </a:p>
          <a:p>
            <a:pPr algn="just">
              <a:lnSpc>
                <a:spcPts val="2500"/>
              </a:lnSpc>
            </a:pPr>
            <a:endParaRPr lang="es-ES" sz="2800" dirty="0">
              <a:solidFill>
                <a:srgbClr val="0033CC"/>
              </a:solidFill>
            </a:endParaRPr>
          </a:p>
        </p:txBody>
      </p:sp>
    </p:spTree>
    <p:extLst>
      <p:ext uri="{BB962C8B-B14F-4D97-AF65-F5344CB8AC3E}">
        <p14:creationId xmlns:p14="http://schemas.microsoft.com/office/powerpoint/2010/main" val="987661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53305" y="260648"/>
            <a:ext cx="2367167" cy="523220"/>
          </a:xfrm>
          <a:prstGeom prst="rect">
            <a:avLst/>
          </a:prstGeom>
          <a:noFill/>
        </p:spPr>
        <p:txBody>
          <a:bodyPr wrap="square" rtlCol="0">
            <a:spAutoFit/>
          </a:bodyPr>
          <a:lstStyle/>
          <a:p>
            <a:pPr algn="r"/>
            <a:r>
              <a:rPr lang="es-ES" sz="2800" b="1" dirty="0"/>
              <a:t>Figura 12</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1954"/>
            <a:ext cx="9144000" cy="4994091"/>
          </a:xfrm>
          <a:prstGeom prst="rect">
            <a:avLst/>
          </a:prstGeom>
        </p:spPr>
      </p:pic>
    </p:spTree>
    <p:extLst>
      <p:ext uri="{BB962C8B-B14F-4D97-AF65-F5344CB8AC3E}">
        <p14:creationId xmlns:p14="http://schemas.microsoft.com/office/powerpoint/2010/main" val="591671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637210"/>
            <a:ext cx="7416824" cy="5583580"/>
          </a:xfrm>
          <a:prstGeom prst="rect">
            <a:avLst/>
          </a:prstGeom>
        </p:spPr>
        <p:txBody>
          <a:bodyPr wrap="square">
            <a:spAutoFit/>
          </a:bodyPr>
          <a:lstStyle/>
          <a:p>
            <a:pPr algn="just"/>
            <a:r>
              <a:rPr lang="es-ES" sz="2800" dirty="0">
                <a:solidFill>
                  <a:srgbClr val="0033CC"/>
                </a:solidFill>
              </a:rPr>
              <a:t>	Si bien el 11 y el 12 no son verdaderos pólder, actúan como tales ya que son </a:t>
            </a:r>
            <a:r>
              <a:rPr lang="es-ES" sz="2800" dirty="0" err="1">
                <a:solidFill>
                  <a:srgbClr val="0033CC"/>
                </a:solidFill>
              </a:rPr>
              <a:t>alteos</a:t>
            </a:r>
            <a:r>
              <a:rPr lang="es-ES" sz="2800" dirty="0">
                <a:solidFill>
                  <a:srgbClr val="0033CC"/>
                </a:solidFill>
              </a:rPr>
              <a:t> que reducen la sección de pasaje del Río Luján, aguas abajo de la ciudad, a lo que se agrega la escasa luz bajo el puente en la ruta provincial 34, que tiene sólo 40 m para un cauce menor del río de 10 m. Todo ello ha tenido una clara incidencia en el incremento de las inundaciones sufridas por Luján. </a:t>
            </a:r>
          </a:p>
          <a:p>
            <a:pPr algn="just"/>
            <a:r>
              <a:rPr lang="es-ES" sz="2800" dirty="0">
                <a:solidFill>
                  <a:srgbClr val="0033CC"/>
                </a:solidFill>
              </a:rPr>
              <a:t>	En la Figura 13 se indican las superficies y los perímetros de cada uno de los pólder identificados. </a:t>
            </a:r>
          </a:p>
          <a:p>
            <a:pPr algn="just">
              <a:lnSpc>
                <a:spcPts val="2500"/>
              </a:lnSpc>
            </a:pPr>
            <a:endParaRPr lang="es-ES" sz="2800" dirty="0">
              <a:solidFill>
                <a:srgbClr val="0033CC"/>
              </a:solidFill>
            </a:endParaRPr>
          </a:p>
        </p:txBody>
      </p:sp>
    </p:spTree>
    <p:extLst>
      <p:ext uri="{BB962C8B-B14F-4D97-AF65-F5344CB8AC3E}">
        <p14:creationId xmlns:p14="http://schemas.microsoft.com/office/powerpoint/2010/main" val="69333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5288" y="476250"/>
            <a:ext cx="8353425"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dirty="0"/>
              <a:t>	</a:t>
            </a:r>
            <a:r>
              <a:rPr lang="es-ES" sz="2800" dirty="0">
                <a:solidFill>
                  <a:srgbClr val="0033CC"/>
                </a:solidFill>
              </a:rPr>
              <a:t>El desarrollo de la conciencia medioambiental y de protección de los recursos naturales de las últimas 2 a 3 décadas, ha revertido la tendencia a la destrucción de los humedales en la mayor parte del mundo. En este sentido se destaca la participación de la Convención Internacional RAMSAR de UNESCO, que desempeña una actividad relevante en la protección, conservación y </a:t>
            </a:r>
            <a:r>
              <a:rPr lang="es-ES" sz="2800">
                <a:solidFill>
                  <a:srgbClr val="0033CC"/>
                </a:solidFill>
              </a:rPr>
              <a:t>uso racional de </a:t>
            </a:r>
            <a:r>
              <a:rPr lang="es-ES" sz="2800" dirty="0">
                <a:solidFill>
                  <a:srgbClr val="0033CC"/>
                </a:solidFill>
              </a:rPr>
              <a:t>humedales, particularmente en países en desarrollo, o que no disponen de los fondos necesarios para ello.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377950"/>
            <a:ext cx="8661400" cy="41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174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90" name="Rectangle 1"/>
          <p:cNvSpPr>
            <a:spLocks noChangeArrowheads="1"/>
          </p:cNvSpPr>
          <p:nvPr/>
        </p:nvSpPr>
        <p:spPr bwMode="auto">
          <a:xfrm>
            <a:off x="1647825" y="1287924"/>
            <a:ext cx="6164535" cy="422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673305720"/>
              </p:ext>
            </p:extLst>
          </p:nvPr>
        </p:nvGraphicFramePr>
        <p:xfrm>
          <a:off x="1524000" y="692699"/>
          <a:ext cx="6288360" cy="5832525"/>
        </p:xfrm>
        <a:graphic>
          <a:graphicData uri="http://schemas.openxmlformats.org/drawingml/2006/table">
            <a:tbl>
              <a:tblPr firstRow="1" bandRow="1">
                <a:tableStyleId>{5C22544A-7EE6-4342-B048-85BDC9FD1C3A}</a:tableStyleId>
              </a:tblPr>
              <a:tblGrid>
                <a:gridCol w="1572090">
                  <a:extLst>
                    <a:ext uri="{9D8B030D-6E8A-4147-A177-3AD203B41FA5}">
                      <a16:colId xmlns:a16="http://schemas.microsoft.com/office/drawing/2014/main" val="2756397188"/>
                    </a:ext>
                  </a:extLst>
                </a:gridCol>
                <a:gridCol w="1572090">
                  <a:extLst>
                    <a:ext uri="{9D8B030D-6E8A-4147-A177-3AD203B41FA5}">
                      <a16:colId xmlns:a16="http://schemas.microsoft.com/office/drawing/2014/main" val="1715746894"/>
                    </a:ext>
                  </a:extLst>
                </a:gridCol>
                <a:gridCol w="1572090">
                  <a:extLst>
                    <a:ext uri="{9D8B030D-6E8A-4147-A177-3AD203B41FA5}">
                      <a16:colId xmlns:a16="http://schemas.microsoft.com/office/drawing/2014/main" val="1974458392"/>
                    </a:ext>
                  </a:extLst>
                </a:gridCol>
                <a:gridCol w="1572090">
                  <a:extLst>
                    <a:ext uri="{9D8B030D-6E8A-4147-A177-3AD203B41FA5}">
                      <a16:colId xmlns:a16="http://schemas.microsoft.com/office/drawing/2014/main" val="2172947016"/>
                    </a:ext>
                  </a:extLst>
                </a:gridCol>
              </a:tblGrid>
              <a:tr h="375471">
                <a:tc gridSpan="4">
                  <a:txBody>
                    <a:bodyPr/>
                    <a:lstStyle/>
                    <a:p>
                      <a:pPr algn="ctr"/>
                      <a:r>
                        <a:rPr lang="es-AR" sz="1800" b="1" kern="1200" dirty="0">
                          <a:solidFill>
                            <a:schemeClr val="tx1"/>
                          </a:solidFill>
                          <a:effectLst/>
                          <a:latin typeface="+mn-lt"/>
                          <a:ea typeface="+mn-ea"/>
                          <a:cs typeface="+mn-cs"/>
                        </a:rPr>
                        <a:t>MEDIDAS DE LOS PÓLDER EN LA CUENCA </a:t>
                      </a:r>
                    </a:p>
                    <a:p>
                      <a:pPr algn="ctr"/>
                      <a:r>
                        <a:rPr lang="es-AR" sz="1800" b="1" kern="1200" dirty="0">
                          <a:solidFill>
                            <a:schemeClr val="tx1"/>
                          </a:solidFill>
                          <a:effectLst/>
                          <a:latin typeface="+mn-lt"/>
                          <a:ea typeface="+mn-ea"/>
                          <a:cs typeface="+mn-cs"/>
                        </a:rPr>
                        <a:t>DEL RÍO LUJÁN</a:t>
                      </a:r>
                      <a:endParaRPr lang="es-AR" dirty="0">
                        <a:solidFill>
                          <a:schemeClr val="tx1"/>
                        </a:solidFill>
                      </a:endParaRPr>
                    </a:p>
                  </a:txBody>
                  <a:tcPr anchor="ctr"/>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2686121967"/>
                  </a:ext>
                </a:extLst>
              </a:tr>
              <a:tr h="418429">
                <a:tc>
                  <a:txBody>
                    <a:bodyPr/>
                    <a:lstStyle/>
                    <a:p>
                      <a:pPr algn="ctr">
                        <a:lnSpc>
                          <a:spcPts val="16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PÓLDER</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6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SUPERFICIE</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Hectáreas</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6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SUPERFICIE</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km</a:t>
                      </a:r>
                      <a:r>
                        <a:rPr lang="es-AR" sz="1600" baseline="30000" dirty="0">
                          <a:effectLst/>
                          <a:latin typeface="Arial" panose="020B0604020202020204" pitchFamily="34" charset="0"/>
                          <a:ea typeface="Calibri" panose="020F0502020204030204" pitchFamily="34" charset="0"/>
                          <a:cs typeface="Times New Roman" panose="02020603050405020304" pitchFamily="18" charset="0"/>
                        </a:rPr>
                        <a:t>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6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PERÍMETRO</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km</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6143358"/>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5.664</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56,6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32,4</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2134642"/>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1.463</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14,6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19,2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3495837"/>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3</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205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2,0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6,5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5340836"/>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4</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307</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3,1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8,1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2773834"/>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911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9,1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14,2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4873613"/>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162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6,7</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4654300"/>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7</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285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2,8</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10,3</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623120"/>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8</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86</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0,9</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4,4</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451905"/>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9</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414</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4,1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10,4</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9194057"/>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mn-lt"/>
                          <a:ea typeface="Calibri" panose="020F0502020204030204" pitchFamily="34" charset="0"/>
                          <a:cs typeface="Times New Roman" panose="02020603050405020304" pitchFamily="18" charset="0"/>
                        </a:rPr>
                        <a:t>626</a:t>
                      </a:r>
                      <a:endParaRPr lang="es-AR"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mj-lt"/>
                          <a:ea typeface="Calibri" panose="020F0502020204030204" pitchFamily="34" charset="0"/>
                          <a:cs typeface="Times New Roman" panose="02020603050405020304" pitchFamily="18" charset="0"/>
                        </a:rPr>
                        <a:t>6,3</a:t>
                      </a:r>
                      <a:endParaRPr lang="es-AR"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mn-lt"/>
                          <a:ea typeface="Calibri" panose="020F0502020204030204" pitchFamily="34" charset="0"/>
                          <a:cs typeface="Times New Roman" panose="02020603050405020304" pitchFamily="18" charset="0"/>
                        </a:rPr>
                        <a:t>11,7</a:t>
                      </a:r>
                      <a:endParaRPr lang="es-AR"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985865"/>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mj-lt"/>
                          <a:ea typeface="Calibri" panose="020F0502020204030204" pitchFamily="34" charset="0"/>
                          <a:cs typeface="Times New Roman" panose="02020603050405020304" pitchFamily="18" charset="0"/>
                        </a:rPr>
                        <a:t>935</a:t>
                      </a:r>
                      <a:endParaRPr lang="es-AR"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mj-lt"/>
                          <a:ea typeface="Calibri" panose="020F0502020204030204" pitchFamily="34" charset="0"/>
                          <a:cs typeface="Times New Roman" panose="02020603050405020304" pitchFamily="18" charset="0"/>
                        </a:rPr>
                        <a:t>9,4</a:t>
                      </a:r>
                      <a:endParaRPr lang="es-AR"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600" dirty="0">
                          <a:effectLst/>
                          <a:latin typeface="+mj-lt"/>
                          <a:ea typeface="Calibri" panose="020F0502020204030204" pitchFamily="34" charset="0"/>
                          <a:cs typeface="Times New Roman" panose="02020603050405020304" pitchFamily="18" charset="0"/>
                        </a:rPr>
                        <a:t>15,2</a:t>
                      </a:r>
                      <a:endParaRPr lang="es-AR"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2973559"/>
                  </a:ext>
                </a:extLst>
              </a:tr>
              <a:tr h="367232">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669</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6,7</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AR" sz="1600" dirty="0">
                          <a:effectLst/>
                          <a:latin typeface="Arial" panose="020B0604020202020204" pitchFamily="34" charset="0"/>
                          <a:ea typeface="Calibri" panose="020F0502020204030204" pitchFamily="34" charset="0"/>
                          <a:cs typeface="Times New Roman" panose="02020603050405020304" pitchFamily="18" charset="0"/>
                        </a:rPr>
                        <a:t>11,1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209380"/>
                  </a:ext>
                </a:extLst>
              </a:tr>
              <a:tr h="367232">
                <a:tc>
                  <a:txBody>
                    <a:bodyPr/>
                    <a:lstStyle/>
                    <a:p>
                      <a:pPr algn="ctr">
                        <a:lnSpc>
                          <a:spcPct val="107000"/>
                        </a:lnSpc>
                        <a:spcAft>
                          <a:spcPts val="0"/>
                        </a:spcAft>
                      </a:pPr>
                      <a:r>
                        <a:rPr lang="es-AR" sz="1800" b="1" dirty="0">
                          <a:effectLst/>
                          <a:latin typeface="+mj-lt"/>
                          <a:ea typeface="Calibri" panose="020F0502020204030204" pitchFamily="34" charset="0"/>
                          <a:cs typeface="Times New Roman" panose="02020603050405020304" pitchFamily="18" charset="0"/>
                        </a:rPr>
                        <a:t>TOTAL</a:t>
                      </a:r>
                      <a:endParaRPr lang="es-AR" sz="11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b="1" dirty="0">
                          <a:effectLst/>
                          <a:latin typeface="+mj-lt"/>
                          <a:ea typeface="Calibri" panose="020F0502020204030204" pitchFamily="34" charset="0"/>
                          <a:cs typeface="Times New Roman" panose="02020603050405020304" pitchFamily="18" charset="0"/>
                        </a:rPr>
                        <a:t>11.727</a:t>
                      </a:r>
                      <a:endParaRPr lang="es-AR" sz="18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b="1" dirty="0">
                          <a:effectLst/>
                          <a:latin typeface="+mj-lt"/>
                          <a:ea typeface="Calibri" panose="020F0502020204030204" pitchFamily="34" charset="0"/>
                          <a:cs typeface="Times New Roman" panose="02020603050405020304" pitchFamily="18" charset="0"/>
                        </a:rPr>
                        <a:t>117,3</a:t>
                      </a:r>
                      <a:endParaRPr lang="es-AR" sz="18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b="1" dirty="0">
                          <a:effectLst/>
                          <a:latin typeface="+mj-lt"/>
                          <a:ea typeface="Calibri" panose="020F0502020204030204" pitchFamily="34" charset="0"/>
                          <a:cs typeface="Times New Roman" panose="02020603050405020304" pitchFamily="18" charset="0"/>
                        </a:rPr>
                        <a:t>150,2</a:t>
                      </a:r>
                      <a:endParaRPr lang="es-AR" sz="1800" b="1"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9035212"/>
                  </a:ext>
                </a:extLst>
              </a:tr>
            </a:tbl>
          </a:graphicData>
        </a:graphic>
      </p:graphicFrame>
      <p:sp>
        <p:nvSpPr>
          <p:cNvPr id="4" name="1 CuadroTexto"/>
          <p:cNvSpPr txBox="1"/>
          <p:nvPr/>
        </p:nvSpPr>
        <p:spPr>
          <a:xfrm>
            <a:off x="6156176" y="203746"/>
            <a:ext cx="2693423" cy="523220"/>
          </a:xfrm>
          <a:prstGeom prst="rect">
            <a:avLst/>
          </a:prstGeom>
          <a:noFill/>
        </p:spPr>
        <p:txBody>
          <a:bodyPr wrap="square" rtlCol="0">
            <a:spAutoFit/>
          </a:bodyPr>
          <a:lstStyle/>
          <a:p>
            <a:r>
              <a:rPr lang="es-ES" sz="2800" b="1" dirty="0"/>
              <a:t>Figura 13</a:t>
            </a:r>
          </a:p>
        </p:txBody>
      </p:sp>
    </p:spTree>
    <p:extLst>
      <p:ext uri="{BB962C8B-B14F-4D97-AF65-F5344CB8AC3E}">
        <p14:creationId xmlns:p14="http://schemas.microsoft.com/office/powerpoint/2010/main" val="1228135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250825" y="1082974"/>
            <a:ext cx="8642350" cy="469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lang="es-ES" sz="2800" dirty="0">
                <a:solidFill>
                  <a:srgbClr val="0033CC"/>
                </a:solidFill>
              </a:rPr>
              <a:t>	En lo referente a calidad del agua, constituye una práctica frecuente que se viertan en los humedales aguas contaminadas con efluentes cloacales, industriales, o derivados de la agricultura (plaguicidas y  fertilizantes). El deterioro en la calidad del agua del humedal afecta también a su comportamiento biótico (vegetal y animal), a la producción de nutrientes, a la oxigenación y a la generación de materia orgánica.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74694"/>
            <a:ext cx="8229600" cy="5508612"/>
          </a:xfrm>
        </p:spPr>
        <p:txBody>
          <a:bodyPr anchor="t"/>
          <a:lstStyle/>
          <a:p>
            <a:pPr marL="0" lvl="1" indent="457200" algn="just">
              <a:lnSpc>
                <a:spcPts val="3000"/>
              </a:lnSpc>
              <a:buNone/>
            </a:pPr>
            <a:endParaRPr lang="es-ES" dirty="0">
              <a:solidFill>
                <a:srgbClr val="0033CC"/>
              </a:solidFill>
            </a:endParaRPr>
          </a:p>
          <a:p>
            <a:pPr marL="0" lvl="1" indent="457200" algn="just">
              <a:lnSpc>
                <a:spcPts val="3000"/>
              </a:lnSpc>
              <a:buNone/>
            </a:pPr>
            <a:endParaRPr lang="es-ES" dirty="0">
              <a:solidFill>
                <a:srgbClr val="0033CC"/>
              </a:solidFill>
            </a:endParaRPr>
          </a:p>
          <a:p>
            <a:pPr marL="0" lvl="1" indent="457200" algn="just">
              <a:lnSpc>
                <a:spcPts val="3000"/>
              </a:lnSpc>
              <a:buNone/>
            </a:pPr>
            <a:r>
              <a:rPr lang="es-ES" dirty="0">
                <a:solidFill>
                  <a:srgbClr val="0033CC"/>
                </a:solidFill>
              </a:rPr>
              <a:t>Uno de los  mayores daños originados por los pólder en el agua subterránea es su contaminación, por los vertidos domésticos que en la generalidad carecen de tratamiento y, si lo tienen, es rudimentario y muy poco efectivo. En la Figura 14 se esquematiza la contaminación que afecta al agua subterránea por los vertidos mencionados. </a:t>
            </a:r>
          </a:p>
        </p:txBody>
      </p:sp>
    </p:spTree>
    <p:extLst>
      <p:ext uri="{BB962C8B-B14F-4D97-AF65-F5344CB8AC3E}">
        <p14:creationId xmlns:p14="http://schemas.microsoft.com/office/powerpoint/2010/main" val="3603553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endParaRPr lang="es-ES" dirty="0"/>
          </a:p>
          <a:p>
            <a:endParaRPr lang="es-ES" dirty="0"/>
          </a:p>
          <a:p>
            <a:endParaRPr lang="es-ES" dirty="0"/>
          </a:p>
          <a:p>
            <a:endParaRPr lang="es-ES" dirty="0"/>
          </a:p>
          <a:p>
            <a:endParaRPr lang="es-ES" dirty="0"/>
          </a:p>
        </p:txBody>
      </p:sp>
      <p:pic>
        <p:nvPicPr>
          <p:cNvPr id="1026" name="Picture 2" descr="C:\MisDoc\ACADEMIA\Pol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920880"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7244908" y="188640"/>
            <a:ext cx="1647572" cy="461665"/>
          </a:xfrm>
          <a:prstGeom prst="rect">
            <a:avLst/>
          </a:prstGeom>
          <a:noFill/>
        </p:spPr>
        <p:txBody>
          <a:bodyPr wrap="square" rtlCol="0">
            <a:spAutoFit/>
          </a:bodyPr>
          <a:lstStyle/>
          <a:p>
            <a:r>
              <a:rPr lang="es-ES" sz="2400" b="1" dirty="0"/>
              <a:t>Figura 14</a:t>
            </a:r>
          </a:p>
        </p:txBody>
      </p:sp>
      <p:sp>
        <p:nvSpPr>
          <p:cNvPr id="2" name="1 CuadroTexto"/>
          <p:cNvSpPr txBox="1"/>
          <p:nvPr/>
        </p:nvSpPr>
        <p:spPr>
          <a:xfrm>
            <a:off x="1691680" y="633705"/>
            <a:ext cx="5760640" cy="117981"/>
          </a:xfrm>
          <a:prstGeom prst="rect">
            <a:avLst/>
          </a:prstGeom>
          <a:noFill/>
        </p:spPr>
        <p:txBody>
          <a:bodyPr wrap="square" rtlCol="0">
            <a:spAutoFit/>
          </a:bodyPr>
          <a:lstStyle/>
          <a:p>
            <a:pPr algn="ctr">
              <a:lnSpc>
                <a:spcPts val="200"/>
              </a:lnSpc>
            </a:pPr>
            <a:r>
              <a:rPr lang="es-ES" sz="2600" b="1" dirty="0"/>
              <a:t>PÓLDER CON AGUAS MEDIAS</a:t>
            </a:r>
          </a:p>
        </p:txBody>
      </p:sp>
    </p:spTree>
    <p:extLst>
      <p:ext uri="{BB962C8B-B14F-4D97-AF65-F5344CB8AC3E}">
        <p14:creationId xmlns:p14="http://schemas.microsoft.com/office/powerpoint/2010/main" val="3001803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651591"/>
            <a:ext cx="7488832" cy="3170099"/>
          </a:xfrm>
          <a:prstGeom prst="rect">
            <a:avLst/>
          </a:prstGeom>
        </p:spPr>
        <p:txBody>
          <a:bodyPr wrap="square">
            <a:spAutoFit/>
          </a:bodyPr>
          <a:lstStyle/>
          <a:p>
            <a:pPr marL="0" lvl="1" indent="457200" algn="just">
              <a:lnSpc>
                <a:spcPts val="3000"/>
              </a:lnSpc>
              <a:buNone/>
            </a:pPr>
            <a:r>
              <a:rPr lang="es-ES" sz="2800" dirty="0">
                <a:solidFill>
                  <a:srgbClr val="0033CC"/>
                </a:solidFill>
              </a:rPr>
              <a:t>Otra de las afectaciones comunes generadas por los pólder es la disminución en la profundidad de la superficie freática e incluso su afloramiento, debido al incremento de la recarga producto del </a:t>
            </a:r>
            <a:r>
              <a:rPr lang="es-ES" sz="2800" dirty="0" err="1">
                <a:solidFill>
                  <a:srgbClr val="0033CC"/>
                </a:solidFill>
              </a:rPr>
              <a:t>endicamiento</a:t>
            </a:r>
            <a:r>
              <a:rPr lang="es-ES" sz="2800" dirty="0">
                <a:solidFill>
                  <a:srgbClr val="0033CC"/>
                </a:solidFill>
              </a:rPr>
              <a:t> del agua superficial, que también deriva en un aumento del volumen de agua contaminada (Figura 15).        </a:t>
            </a:r>
          </a:p>
        </p:txBody>
      </p:sp>
    </p:spTree>
    <p:extLst>
      <p:ext uri="{BB962C8B-B14F-4D97-AF65-F5344CB8AC3E}">
        <p14:creationId xmlns:p14="http://schemas.microsoft.com/office/powerpoint/2010/main" val="3621131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766C6D-43E4-CC69-7B35-E2D0A5F92DF3}"/>
              </a:ext>
            </a:extLst>
          </p:cNvPr>
          <p:cNvPicPr>
            <a:picLocks noChangeAspect="1"/>
          </p:cNvPicPr>
          <p:nvPr/>
        </p:nvPicPr>
        <p:blipFill>
          <a:blip r:embed="rId2"/>
          <a:stretch>
            <a:fillRect/>
          </a:stretch>
        </p:blipFill>
        <p:spPr>
          <a:xfrm>
            <a:off x="251520" y="0"/>
            <a:ext cx="8640960" cy="6858000"/>
          </a:xfrm>
          <a:prstGeom prst="rect">
            <a:avLst/>
          </a:prstGeom>
        </p:spPr>
      </p:pic>
    </p:spTree>
    <p:extLst>
      <p:ext uri="{BB962C8B-B14F-4D97-AF65-F5344CB8AC3E}">
        <p14:creationId xmlns:p14="http://schemas.microsoft.com/office/powerpoint/2010/main" val="1219256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79388" y="836613"/>
            <a:ext cx="8748712"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sz="2800" dirty="0">
                <a:solidFill>
                  <a:srgbClr val="0033CC"/>
                </a:solidFill>
              </a:rPr>
              <a:t>	Otra práctica que ha derivado en una fuerte afectación de muchos humedales en el mundo, es la extracción de aguas subterráneas en sus vecindades, para abastecimiento humano, riego y para la industria. El bombeo de volúmenes significativos durante lapsos prolongados, genera el descenso del nivel freático y/o del piezométrico, lo que permite la infiltración por el fondo y los bordes del humedal, produciendo el progresivo desecamiento del mismo.</a:t>
            </a:r>
            <a:r>
              <a:rPr lang="es-AR" sz="2800" dirty="0">
                <a:solidFill>
                  <a:srgbClr val="0033CC"/>
                </a:solidFill>
              </a:rPr>
              <a:t>	</a:t>
            </a:r>
            <a:r>
              <a:rPr lang="es-AR" sz="2800" dirty="0">
                <a:solidFill>
                  <a:schemeClr val="accent2"/>
                </a:solidFill>
              </a:rPr>
              <a:t>	</a:t>
            </a:r>
            <a:r>
              <a:rPr lang="es-AR" dirty="0">
                <a:solidFill>
                  <a:schemeClr val="accent2"/>
                </a:solidFill>
              </a:rPr>
              <a:t> </a:t>
            </a:r>
            <a:endParaRPr lang="es-ES" dirty="0">
              <a:solidFill>
                <a:schemeClr val="accent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8"/>
          <p:cNvSpPr txBox="1">
            <a:spLocks noChangeArrowheads="1"/>
          </p:cNvSpPr>
          <p:nvPr/>
        </p:nvSpPr>
        <p:spPr bwMode="auto">
          <a:xfrm>
            <a:off x="323850" y="333375"/>
            <a:ext cx="8569325"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sz="2800" dirty="0">
                <a:solidFill>
                  <a:srgbClr val="0033CC"/>
                </a:solidFill>
              </a:rPr>
              <a:t>	Para establecer la evolución espacial y temporal en el comportamiento de un humedal, es necesario proceder a su </a:t>
            </a:r>
            <a:r>
              <a:rPr lang="es-ES" sz="2800" b="1" dirty="0">
                <a:solidFill>
                  <a:srgbClr val="0033CC"/>
                </a:solidFill>
              </a:rPr>
              <a:t>monitoreo</a:t>
            </a:r>
            <a:r>
              <a:rPr lang="es-ES" sz="2800" dirty="0">
                <a:solidFill>
                  <a:srgbClr val="0033CC"/>
                </a:solidFill>
              </a:rPr>
              <a:t>, que implica la ejecución de registros y mediciones secuenciales en diferentes lugares del mismo. En relación a su vinculación con el agua subterránea, el monitoreo comprende la medición de niveles piezométricos en pozos ubicados dentro y fuera del humedal y la toma de muestras de agua superficial y subterránea para efectuar determinaciones de laboratorio sobre la composición química y biológica de las mismas.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63"/>
          <p:cNvSpPr txBox="1">
            <a:spLocks noChangeArrowheads="1"/>
          </p:cNvSpPr>
          <p:nvPr/>
        </p:nvSpPr>
        <p:spPr bwMode="auto">
          <a:xfrm>
            <a:off x="144463" y="3284538"/>
            <a:ext cx="882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sz="2800" dirty="0">
              <a:solidFill>
                <a:schemeClr val="accent2"/>
              </a:solidFill>
            </a:endParaRPr>
          </a:p>
        </p:txBody>
      </p:sp>
      <p:sp>
        <p:nvSpPr>
          <p:cNvPr id="41987" name="Text Box 165"/>
          <p:cNvSpPr txBox="1">
            <a:spLocks noChangeArrowheads="1"/>
          </p:cNvSpPr>
          <p:nvPr/>
        </p:nvSpPr>
        <p:spPr bwMode="auto">
          <a:xfrm>
            <a:off x="250825" y="1008338"/>
            <a:ext cx="8642350" cy="512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sz="2800" b="1" dirty="0">
                <a:solidFill>
                  <a:srgbClr val="A50021"/>
                </a:solidFill>
              </a:rPr>
              <a:t>CONCLUSIONES</a:t>
            </a:r>
            <a:r>
              <a:rPr lang="es-ES" sz="2800" dirty="0">
                <a:solidFill>
                  <a:srgbClr val="0033CC"/>
                </a:solidFill>
              </a:rPr>
              <a:t> </a:t>
            </a:r>
          </a:p>
          <a:p>
            <a:pPr algn="just" eaLnBrk="1" hangingPunct="1">
              <a:lnSpc>
                <a:spcPts val="3200"/>
              </a:lnSpc>
              <a:buFont typeface="Wingdings" pitchFamily="2" charset="2"/>
              <a:buChar char="v"/>
            </a:pPr>
            <a:r>
              <a:rPr lang="es-ES" sz="2800" dirty="0">
                <a:solidFill>
                  <a:srgbClr val="0033CC"/>
                </a:solidFill>
              </a:rPr>
              <a:t>  El agua subterránea incide significativamente en el comportamiento de los humedales, constituyendo una de las la principales fuentes de aporte de los que funcionan como efluentes, característicos de regiones húmedas, lo que permite el mantenimiento de los espejos de agua y la superficie freática aflorante o a poca profundidad. Bajo esta relación el agua superficial suele tener mayor salinidad que la subterránea en épocas de estiaje, pero puede cambiar a menos salina en épocas de aporte superficial, si la escorrentía es dulce.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 y="441960"/>
            <a:ext cx="8398193" cy="583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ts val="2800"/>
              </a:lnSpc>
            </a:pPr>
            <a:r>
              <a:rPr lang="es-AR" sz="2800" dirty="0">
                <a:solidFill>
                  <a:schemeClr val="accent2"/>
                </a:solidFill>
              </a:rPr>
              <a:t>	</a:t>
            </a:r>
            <a:r>
              <a:rPr lang="es-ES" sz="2800" dirty="0">
                <a:solidFill>
                  <a:srgbClr val="0033CC"/>
                </a:solidFill>
              </a:rPr>
              <a:t>Sin embargo, la destrucción de humedales continúa en muchos lugares del mundo y en nuestro país, se destaca la destrucción del humedal del sector inferior del Delta del Paraná (cuenca inferior del Río Luján) por la construcción de los predios cerrados con terraplenes o pólder, como el Nordelta en el Partido de Tigre.</a:t>
            </a:r>
          </a:p>
          <a:p>
            <a:pPr algn="just" eaLnBrk="1" hangingPunct="1">
              <a:lnSpc>
                <a:spcPts val="2800"/>
              </a:lnSpc>
            </a:pPr>
            <a:r>
              <a:rPr lang="es-ES" sz="2800" dirty="0">
                <a:solidFill>
                  <a:srgbClr val="0033CC"/>
                </a:solidFill>
              </a:rPr>
              <a:t>	Los humedales desarrollan numerosas acciones benéficas para el mantenimiento del equilibrio de los ecosistemas y la estabilidad del medio ambiente, entre las que se destacan:</a:t>
            </a:r>
          </a:p>
          <a:p>
            <a:pPr algn="just" eaLnBrk="1" hangingPunct="1">
              <a:lnSpc>
                <a:spcPts val="2800"/>
              </a:lnSpc>
            </a:pPr>
            <a:endParaRPr lang="es-ES" sz="2800" dirty="0">
              <a:solidFill>
                <a:srgbClr val="0033CC"/>
              </a:solidFill>
            </a:endParaRPr>
          </a:p>
          <a:p>
            <a:pPr algn="just" eaLnBrk="1" hangingPunct="1">
              <a:lnSpc>
                <a:spcPts val="2800"/>
              </a:lnSpc>
              <a:buFontTx/>
              <a:buChar char="•"/>
            </a:pPr>
            <a:r>
              <a:rPr lang="es-ES" sz="2800" dirty="0">
                <a:solidFill>
                  <a:srgbClr val="0033CC"/>
                </a:solidFill>
              </a:rPr>
              <a:t> El almacenamiento de importantes volúmenes de agua, que si es dulce puede emplearse para consumo humano (previo tratamiento), riego,  industria y ganadería.</a:t>
            </a:r>
            <a:r>
              <a:rPr lang="es-AR" sz="2600" dirty="0">
                <a:solidFill>
                  <a:schemeClr val="accent2"/>
                </a:solidFill>
              </a:rPr>
              <a:t>	</a:t>
            </a:r>
            <a:endParaRPr lang="es-ES" sz="2600" dirty="0">
              <a:solidFill>
                <a:schemeClr val="accent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250825" y="1268413"/>
            <a:ext cx="8642350"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buFont typeface="Wingdings" pitchFamily="2" charset="2"/>
              <a:buChar char="v"/>
            </a:pPr>
            <a:r>
              <a:rPr lang="es-ES" sz="2800" dirty="0">
                <a:solidFill>
                  <a:srgbClr val="0033CC"/>
                </a:solidFill>
              </a:rPr>
              <a:t>  En los humedales influentes, frecuentes en regiones climáticas áridas, el flujo se invierte, transformándose el humedal en fuente de recarga para el acuífero libre o freático. Bajo esta condición, el agua subterránea suele ser más salina que la superficial y la superficie freática se profundiza marcadamente por fuera del humedal.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50825" y="1012954"/>
            <a:ext cx="86423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Wingdings" pitchFamily="2" charset="2"/>
              <a:buChar char="v"/>
            </a:pPr>
            <a:r>
              <a:rPr lang="es-ES" sz="2800" dirty="0">
                <a:solidFill>
                  <a:srgbClr val="0033CC"/>
                </a:solidFill>
              </a:rPr>
              <a:t>  Dado que el agua constituye uno de los componentes esenciales para la vida de los humedales, su estudio, tanto en la faz atmosférica, como superficial y subterránea, resulta imprescindible para entender el funcionamiento de los mismos. Al respecto es necesario efectuar un seguimiento espacial y temporal sobre las características hidrodinámicas, hidroquímicas e hidrobiológicas del humedal, mediante la operación de una red de monitoreo.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14"/>
          <p:cNvSpPr txBox="1">
            <a:spLocks noChangeArrowheads="1"/>
          </p:cNvSpPr>
          <p:nvPr/>
        </p:nvSpPr>
        <p:spPr bwMode="auto">
          <a:xfrm>
            <a:off x="250825" y="836613"/>
            <a:ext cx="864235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SzPct val="100000"/>
              <a:buFont typeface="Wingdings" pitchFamily="2" charset="2"/>
              <a:buChar char="v"/>
            </a:pPr>
            <a:r>
              <a:rPr lang="es-ES" sz="2800" dirty="0">
                <a:solidFill>
                  <a:srgbClr val="0033CC"/>
                </a:solidFill>
              </a:rPr>
              <a:t>  El ser humano es el que posee mayor inteligencia en la escala animal. Sin embargo es el menos perceptivo y generalmente cree que puede modificar ventajosamente los procesos naturales, aún sin conocerlos adecuadamente. Esto ha llevado al fracaso de muchas obras hidráulicas, viales, ferroviarias y de urbanizaciones en sitios inadecuados. Otras acciones frecuentes y que impactan negativamente en el ambiente son los desmontes, cambios en el uso de la tierra, explotaciones mineras, petrolíferas y gasíferas, mal realizadas, etc.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323850" y="674400"/>
            <a:ext cx="84963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SzPct val="100000"/>
              <a:buFont typeface="Wingdings" pitchFamily="2" charset="2"/>
              <a:buNone/>
            </a:pPr>
            <a:r>
              <a:rPr lang="es-ES" sz="2800" dirty="0">
                <a:solidFill>
                  <a:srgbClr val="0033CC"/>
                </a:solidFill>
              </a:rPr>
              <a:t>	Por ello, para lograr resultados ventajosos, toda acción antrópica debe estar precedida del necesario conocimiento sobre el comportamiento natural del ámbito a intervenir. Es imprescindible realizar estudios serios de impacto ambiental; o sea que tengan un sólido sustento científico. </a:t>
            </a:r>
          </a:p>
          <a:p>
            <a:pPr algn="just">
              <a:buSzPct val="100000"/>
              <a:buFont typeface="Wingdings" pitchFamily="2" charset="2"/>
              <a:buNone/>
            </a:pPr>
            <a:r>
              <a:rPr lang="es-ES" sz="2800" dirty="0">
                <a:solidFill>
                  <a:srgbClr val="0033CC"/>
                </a:solidFill>
              </a:rPr>
              <a:t>	</a:t>
            </a:r>
          </a:p>
          <a:p>
            <a:pPr algn="just">
              <a:lnSpc>
                <a:spcPts val="2400"/>
              </a:lnSpc>
              <a:buSzPct val="100000"/>
              <a:buFont typeface="Wingdings" pitchFamily="2" charset="2"/>
              <a:buNone/>
            </a:pPr>
            <a:r>
              <a:rPr lang="es-ES" sz="2800" dirty="0">
                <a:solidFill>
                  <a:srgbClr val="0033CC"/>
                </a:solidFill>
              </a:rPr>
              <a:t>	</a:t>
            </a:r>
            <a:r>
              <a:rPr lang="es-ES" sz="3200" b="1" dirty="0">
                <a:solidFill>
                  <a:srgbClr val="0033CC"/>
                </a:solidFill>
              </a:rPr>
              <a:t>En definitiva, a la naturaleza no es conveniente enfrentarla ni agredirla, sino aprovecharla criteriosamente.</a:t>
            </a:r>
          </a:p>
          <a:p>
            <a:pPr algn="ctr">
              <a:lnSpc>
                <a:spcPts val="2400"/>
              </a:lnSpc>
              <a:buSzPct val="100000"/>
              <a:buFont typeface="Wingdings" pitchFamily="2" charset="2"/>
              <a:buNone/>
            </a:pPr>
            <a:endParaRPr lang="es-AR" sz="2400" b="1" dirty="0">
              <a:solidFill>
                <a:srgbClr val="0033CC"/>
              </a:solidFill>
            </a:endParaRPr>
          </a:p>
          <a:p>
            <a:pPr algn="ctr">
              <a:lnSpc>
                <a:spcPts val="2400"/>
              </a:lnSpc>
              <a:buSzPct val="100000"/>
              <a:buFont typeface="Wingdings" pitchFamily="2" charset="2"/>
              <a:buNone/>
            </a:pPr>
            <a:r>
              <a:rPr lang="es-AR" sz="3200" b="1" dirty="0">
                <a:solidFill>
                  <a:srgbClr val="0033CC"/>
                </a:solidFill>
              </a:rPr>
              <a:t>UNLP</a:t>
            </a:r>
          </a:p>
          <a:p>
            <a:pPr algn="ctr">
              <a:lnSpc>
                <a:spcPts val="2400"/>
              </a:lnSpc>
              <a:buSzPct val="100000"/>
              <a:buFont typeface="Wingdings" pitchFamily="2" charset="2"/>
              <a:buNone/>
            </a:pPr>
            <a:r>
              <a:rPr lang="es-AR" sz="2400" b="1" dirty="0">
                <a:solidFill>
                  <a:srgbClr val="0033CC"/>
                </a:solidFill>
              </a:rPr>
              <a:t>   </a:t>
            </a:r>
          </a:p>
          <a:p>
            <a:pPr algn="r">
              <a:buSzPct val="100000"/>
              <a:buFont typeface="Wingdings" pitchFamily="2" charset="2"/>
              <a:buNone/>
            </a:pPr>
            <a:r>
              <a:rPr lang="es-AR" sz="2400" b="1" dirty="0">
                <a:solidFill>
                  <a:srgbClr val="0033CC"/>
                </a:solidFill>
              </a:rPr>
              <a:t>La Plata, septiembre 23 de 2023 </a:t>
            </a:r>
            <a:endParaRPr lang="es-ES" sz="2400" b="1" dirty="0">
              <a:solidFill>
                <a:srgbClr val="0033CC"/>
              </a:solidFill>
            </a:endParaRPr>
          </a:p>
          <a:p>
            <a:pPr algn="just">
              <a:buSzPct val="100000"/>
              <a:buFont typeface="Wingdings" pitchFamily="2" charset="2"/>
              <a:buNone/>
            </a:pPr>
            <a:endParaRPr lang="es-ES" sz="3200" b="1" dirty="0">
              <a:solidFill>
                <a:srgbClr val="0033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5288" y="1484313"/>
            <a:ext cx="8353425"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Char char="•"/>
            </a:pPr>
            <a:r>
              <a:rPr lang="es-ES" sz="2800" dirty="0">
                <a:solidFill>
                  <a:srgbClr val="0033CC"/>
                </a:solidFill>
              </a:rPr>
              <a:t> La retención de sustancias contaminantes generadas por la industria, las prácticas agrícolas y las actividades domésticas.</a:t>
            </a:r>
          </a:p>
          <a:p>
            <a:pPr algn="just" eaLnBrk="1" hangingPunct="1"/>
            <a:endParaRPr lang="es-ES" sz="2800" dirty="0">
              <a:solidFill>
                <a:srgbClr val="0033CC"/>
              </a:solidFill>
            </a:endParaRPr>
          </a:p>
          <a:p>
            <a:pPr algn="just" eaLnBrk="1" hangingPunct="1">
              <a:buFontTx/>
              <a:buChar char="•"/>
            </a:pPr>
            <a:r>
              <a:rPr lang="es-ES" sz="2800" dirty="0">
                <a:solidFill>
                  <a:srgbClr val="0033CC"/>
                </a:solidFill>
              </a:rPr>
              <a:t> La generación de un hábitat propicio para la coexistencia de numerosas especies de vegetales y animales (biodiversidad).</a:t>
            </a:r>
          </a:p>
          <a:p>
            <a:pPr algn="just" eaLnBrk="1" hangingPunct="1"/>
            <a:endParaRPr lang="es-ES" sz="2800" dirty="0">
              <a:solidFill>
                <a:srgbClr val="0033CC"/>
              </a:solidFill>
            </a:endParaRPr>
          </a:p>
          <a:p>
            <a:pPr algn="just" eaLnBrk="1" hangingPunct="1">
              <a:buFontTx/>
              <a:buChar char="•"/>
            </a:pPr>
            <a:r>
              <a:rPr lang="es-ES" sz="2800" dirty="0">
                <a:solidFill>
                  <a:srgbClr val="0033CC"/>
                </a:solidFill>
              </a:rPr>
              <a:t> La producción de materia orgánica y nutrientes</a:t>
            </a:r>
          </a:p>
          <a:p>
            <a:pPr algn="just" eaLnBrk="1" hangingPunct="1">
              <a:buFontTx/>
              <a:buChar char="•"/>
            </a:pPr>
            <a:endParaRPr lang="es-ES" sz="2800" dirty="0">
              <a:solidFill>
                <a:srgbClr val="0033CC"/>
              </a:solidFill>
            </a:endParaRPr>
          </a:p>
          <a:p>
            <a:pPr algn="just" eaLnBrk="1" hangingPunct="1">
              <a:buFontTx/>
              <a:buChar char="•"/>
            </a:pPr>
            <a:r>
              <a:rPr lang="es-ES" sz="2800" dirty="0">
                <a:solidFill>
                  <a:srgbClr val="0033CC"/>
                </a:solidFill>
              </a:rPr>
              <a:t> La fijación de Carbono y de otros gases de efecto invernadero.</a:t>
            </a:r>
            <a:r>
              <a:rPr lang="es-AR" sz="2800" b="1" dirty="0">
                <a:solidFill>
                  <a:schemeClr val="accent2"/>
                </a:solidFill>
              </a:rPr>
              <a:t>	</a:t>
            </a:r>
          </a:p>
        </p:txBody>
      </p:sp>
      <p:sp>
        <p:nvSpPr>
          <p:cNvPr id="3" name="2 CuadroTexto"/>
          <p:cNvSpPr txBox="1"/>
          <p:nvPr/>
        </p:nvSpPr>
        <p:spPr>
          <a:xfrm>
            <a:off x="717571" y="-264208"/>
            <a:ext cx="184731" cy="1754326"/>
          </a:xfrm>
          <a:prstGeom prst="rect">
            <a:avLst/>
          </a:prstGeom>
          <a:noFill/>
        </p:spPr>
        <p:txBody>
          <a:bodyPr wrap="none" rtlCol="0">
            <a:spAutoFit/>
          </a:bodyPr>
          <a:lstStyle/>
          <a:p>
            <a:endParaRPr lang="es-ES" dirty="0"/>
          </a:p>
          <a:p>
            <a:endParaRPr lang="es-ES" dirty="0"/>
          </a:p>
          <a:p>
            <a:endParaRPr lang="es-ES" dirty="0"/>
          </a:p>
          <a:p>
            <a:endParaRPr lang="es-ES" dirty="0"/>
          </a:p>
          <a:p>
            <a:endParaRPr lang="es-ES" dirty="0"/>
          </a:p>
          <a:p>
            <a:endParaRPr lang="es-ES" dirty="0"/>
          </a:p>
        </p:txBody>
      </p:sp>
      <p:sp>
        <p:nvSpPr>
          <p:cNvPr id="5" name="4 CuadroTexto"/>
          <p:cNvSpPr txBox="1"/>
          <p:nvPr/>
        </p:nvSpPr>
        <p:spPr>
          <a:xfrm>
            <a:off x="395288" y="641983"/>
            <a:ext cx="6914847" cy="523220"/>
          </a:xfrm>
          <a:prstGeom prst="rect">
            <a:avLst/>
          </a:prstGeom>
          <a:noFill/>
        </p:spPr>
        <p:txBody>
          <a:bodyPr wrap="square" rtlCol="0">
            <a:spAutoFit/>
          </a:bodyPr>
          <a:lstStyle/>
          <a:p>
            <a:pPr marL="276225" indent="-276225" algn="just">
              <a:buFont typeface="Arial" panose="020B0604020202020204" pitchFamily="34" charset="0"/>
              <a:buChar char="•"/>
            </a:pPr>
            <a:r>
              <a:rPr lang="es-ES" sz="2800" dirty="0">
                <a:solidFill>
                  <a:srgbClr val="0033CC"/>
                </a:solidFill>
              </a:rPr>
              <a:t>El control de crecidas e inundaciones</a:t>
            </a:r>
            <a:r>
              <a:rPr lang="es-ES" dirty="0">
                <a:solidFill>
                  <a:srgbClr val="0033CC"/>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95288" y="306388"/>
            <a:ext cx="8353425" cy="624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sz="2800" dirty="0">
                <a:solidFill>
                  <a:srgbClr val="0033CC"/>
                </a:solidFill>
              </a:rPr>
              <a:t>	Todos los países latinoamericanos tienen humedales en mayor o menor cantidad y de diferente tamaño. A nivel regional uno de los más conocidos es El Pantanal, que ocupa alrededor de 200.000 km2 en la cuenca alta del Río Paraguay, la mayor parte en el SO de Brasil, y con fracciones más pequeñas en Bolivia y Paraguay (Figura 1). </a:t>
            </a:r>
          </a:p>
          <a:p>
            <a:pPr algn="just" eaLnBrk="1" hangingPunct="1">
              <a:lnSpc>
                <a:spcPct val="120000"/>
              </a:lnSpc>
            </a:pPr>
            <a:r>
              <a:rPr lang="es-ES" sz="2800" dirty="0">
                <a:solidFill>
                  <a:srgbClr val="0033CC"/>
                </a:solidFill>
              </a:rPr>
              <a:t>	En Argentina existen numerosos humedales, la mayoría en regiones húmedas (Llanura Chacopampeana Húmeda, Mesopotamia, Noreste) pero también en zonas áridas (Cuyo, Llanura Chacopampeana Árida, Noroeste).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95288" y="44450"/>
            <a:ext cx="8353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es-ES" sz="2800" b="1" dirty="0"/>
              <a:t>Figura 1</a:t>
            </a:r>
          </a:p>
          <a:p>
            <a:pPr algn="ctr">
              <a:defRPr/>
            </a:pPr>
            <a:r>
              <a:rPr lang="es-ES" sz="2800" b="1" dirty="0">
                <a:solidFill>
                  <a:srgbClr val="A50021"/>
                </a:solidFill>
                <a:effectLst>
                  <a:outerShdw blurRad="38100" dist="38100" dir="2700000" algn="tl">
                    <a:srgbClr val="000000"/>
                  </a:outerShdw>
                </a:effectLst>
              </a:rPr>
              <a:t>HUMEDAL EL PANTANAL</a:t>
            </a:r>
          </a:p>
        </p:txBody>
      </p:sp>
      <p:pic>
        <p:nvPicPr>
          <p:cNvPr id="10243" name="Picture 3" descr="M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5538"/>
            <a:ext cx="71278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6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23850" y="1844675"/>
            <a:ext cx="83534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pPr>
            <a:r>
              <a:rPr lang="es-ES" sz="2800" dirty="0">
                <a:solidFill>
                  <a:srgbClr val="0033CC"/>
                </a:solidFill>
              </a:rPr>
              <a:t>	</a:t>
            </a:r>
          </a:p>
          <a:p>
            <a:pPr algn="just" eaLnBrk="1" hangingPunct="1">
              <a:lnSpc>
                <a:spcPct val="120000"/>
              </a:lnSpc>
            </a:pPr>
            <a:r>
              <a:rPr lang="es-ES" sz="2800" dirty="0">
                <a:solidFill>
                  <a:srgbClr val="0033CC"/>
                </a:solidFill>
              </a:rPr>
              <a:t>	Al respecto, dos de los más importantes son: el Humedal Delta del Paraná (18.000 km2 - Figura 2) y el Humedal Esteros del Iberá (13.000 km2   Figura 3)</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9200</TotalTime>
  <Words>2997</Words>
  <Application>Microsoft Macintosh PowerPoint</Application>
  <PresentationFormat>Presentación en pantalla (4:3)</PresentationFormat>
  <Paragraphs>202</Paragraphs>
  <Slides>53</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53</vt:i4>
      </vt:variant>
    </vt:vector>
  </HeadingPairs>
  <TitlesOfParts>
    <vt:vector size="57" baseType="lpstr">
      <vt:lpstr>Arial</vt:lpstr>
      <vt:lpstr>Calibri</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equipo</dc:creator>
  <cp:lastModifiedBy>Raul A. Estrada-Oyuela</cp:lastModifiedBy>
  <cp:revision>144</cp:revision>
  <cp:lastPrinted>2021-06-23T10:49:05Z</cp:lastPrinted>
  <dcterms:created xsi:type="dcterms:W3CDTF">2007-11-05T11:55:44Z</dcterms:created>
  <dcterms:modified xsi:type="dcterms:W3CDTF">2023-12-23T20:17:56Z</dcterms:modified>
</cp:coreProperties>
</file>